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4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D7036-C7B6-E442-387B-A73677BC53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18F1F7E-5DE6-1521-3CD1-56AC7D3748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35C358-21B5-6C88-4A22-44B1F26D6252}"/>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B0A98382-93D2-566B-4869-8C6DFF24534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9DAA52C-BEE1-C33B-2F1D-3DB6B552E97F}"/>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46291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4510D-941F-350D-9A7A-B5316FDBBB5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00DA-2C35-3F69-8B43-9779FA05A7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45D5BC-A2EB-31F9-F4BE-8E3E1C92D379}"/>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D4E1090F-7D5F-9F98-16C4-7487E5E8E22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49328E3-8ED9-0C99-CF15-864D7EB7E67B}"/>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343818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F8AA97-C267-37EE-10F9-43BC3322B6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E78242-9459-AC82-3EBD-4A3FF84A1F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C1670C-7123-CEBF-D03D-CDDA98B92253}"/>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F5AF9C0D-5E64-1424-789A-BBD4F1597C5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490B3-8117-F656-1139-2DE9665082DC}"/>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300910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1E2CF-92B4-7FEC-5B58-3792335B8C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A4C8C7-098A-C3BE-CDD1-8E740E973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CC4287-A904-F137-86B5-FC790C699E04}"/>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E5B6D824-33A8-E13A-09D3-0497CE53C3F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170649-1FE6-20CD-BD84-667D085A7429}"/>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293256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A8C57-9706-8583-2F2C-29D0D8B08F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1426B79-C5DC-2653-55A5-A788C97522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40476D-022D-6725-31A2-3D7C7FA339DB}"/>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BD1DF135-5262-B388-84C1-95C4143C26D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69E95D9-332E-4547-C60F-82D9EC8C5A9F}"/>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375392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1B279-92AC-4694-BBDB-FBD208EAEBE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83EE34-D563-FE04-03D1-FDA825DC2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5019F-0729-36A4-E544-37FB6167AC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B8AC0F5-C65D-8F9F-27BF-0DB5E784BEC4}"/>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6" name="Footer Placeholder 5">
            <a:extLst>
              <a:ext uri="{FF2B5EF4-FFF2-40B4-BE49-F238E27FC236}">
                <a16:creationId xmlns:a16="http://schemas.microsoft.com/office/drawing/2014/main" id="{BAB49C8C-F12D-B0D7-7A57-653763C8A9B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22C4B28-E1AF-6F29-0271-F84292F7145A}"/>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105684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B939E-465B-A662-DD5B-087A11B86B1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AB34FC-3DF3-4D27-1D42-21E9AA8FB0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16B698-5357-1B8C-5DE9-7A050D6A12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E6D4B32-5D97-5406-69BD-E414231C19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AB1674-A5C2-8520-34D8-4BB1B5E6B1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953F65-9465-D40D-F933-95752093E546}"/>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8" name="Footer Placeholder 7">
            <a:extLst>
              <a:ext uri="{FF2B5EF4-FFF2-40B4-BE49-F238E27FC236}">
                <a16:creationId xmlns:a16="http://schemas.microsoft.com/office/drawing/2014/main" id="{71FE900E-51BA-1373-026B-E82BE8FC1C6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21EDE95-C94C-F3C9-47E6-A3DEAB035F42}"/>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193010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F4108-A482-BF0C-9DB9-2BD53C0347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2E8F6E-7D2A-E3B2-2D4C-077728973D4B}"/>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4" name="Footer Placeholder 3">
            <a:extLst>
              <a:ext uri="{FF2B5EF4-FFF2-40B4-BE49-F238E27FC236}">
                <a16:creationId xmlns:a16="http://schemas.microsoft.com/office/drawing/2014/main" id="{539F10DD-F795-91A8-C7D6-74E311E7F6F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BD3966F-854C-E5F4-4853-9805C9D3CBC7}"/>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342179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821D9C-79D1-BB42-2539-B3293B6D7280}"/>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3" name="Footer Placeholder 2">
            <a:extLst>
              <a:ext uri="{FF2B5EF4-FFF2-40B4-BE49-F238E27FC236}">
                <a16:creationId xmlns:a16="http://schemas.microsoft.com/office/drawing/2014/main" id="{11ABED76-6161-4DC5-6B1C-BABB55C6FFCF}"/>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111205F-63D7-7E55-625A-454A956AFFE4}"/>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426021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01ED3-F905-E3FF-C097-FCAC7FE13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02716C-A122-7462-6166-CDBC51746B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DC09A03-96FE-8A78-3449-CF2C70A78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5E3D52-6971-E242-757B-4380168D6C28}"/>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6" name="Footer Placeholder 5">
            <a:extLst>
              <a:ext uri="{FF2B5EF4-FFF2-40B4-BE49-F238E27FC236}">
                <a16:creationId xmlns:a16="http://schemas.microsoft.com/office/drawing/2014/main" id="{4C215C2E-6467-46A7-C3D3-81AAC703F58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71B179D-84BB-2E11-A4BA-A7EC60FDDCA8}"/>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1843182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AF7C2-48DB-7FCB-D6DF-818DC3752A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D20EACF-FF6C-4975-4BA2-BC4B990903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5CA90CD-4404-F9E0-F34C-9EFD818E1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C60AC-9808-3576-B52A-7504A76EA010}"/>
              </a:ext>
            </a:extLst>
          </p:cNvPr>
          <p:cNvSpPr>
            <a:spLocks noGrp="1"/>
          </p:cNvSpPr>
          <p:nvPr>
            <p:ph type="dt" sz="half" idx="10"/>
          </p:nvPr>
        </p:nvSpPr>
        <p:spPr/>
        <p:txBody>
          <a:bodyPr/>
          <a:lstStyle/>
          <a:p>
            <a:fld id="{2BCE6E30-BC0C-440A-926E-1DA54748D42C}" type="datetimeFigureOut">
              <a:rPr lang="en-GB" smtClean="0"/>
              <a:t>06/02/2024</a:t>
            </a:fld>
            <a:endParaRPr lang="en-GB" dirty="0"/>
          </a:p>
        </p:txBody>
      </p:sp>
      <p:sp>
        <p:nvSpPr>
          <p:cNvPr id="6" name="Footer Placeholder 5">
            <a:extLst>
              <a:ext uri="{FF2B5EF4-FFF2-40B4-BE49-F238E27FC236}">
                <a16:creationId xmlns:a16="http://schemas.microsoft.com/office/drawing/2014/main" id="{4EC08711-C3A3-7CFB-A24B-C386FD73F4C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A423284-3DE0-65DF-D0BD-B0F656215AAB}"/>
              </a:ext>
            </a:extLst>
          </p:cNvPr>
          <p:cNvSpPr>
            <a:spLocks noGrp="1"/>
          </p:cNvSpPr>
          <p:nvPr>
            <p:ph type="sldNum" sz="quarter" idx="12"/>
          </p:nvPr>
        </p:nvSpPr>
        <p:spPr/>
        <p:txBody>
          <a:bodyPr/>
          <a:lstStyle/>
          <a:p>
            <a:fld id="{B71A84C1-F93B-4374-AD7E-CEC362E5759A}" type="slidenum">
              <a:rPr lang="en-GB" smtClean="0"/>
              <a:t>‹#›</a:t>
            </a:fld>
            <a:endParaRPr lang="en-GB" dirty="0"/>
          </a:p>
        </p:txBody>
      </p:sp>
    </p:spTree>
    <p:extLst>
      <p:ext uri="{BB962C8B-B14F-4D97-AF65-F5344CB8AC3E}">
        <p14:creationId xmlns:p14="http://schemas.microsoft.com/office/powerpoint/2010/main" val="85422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B7EBB7-7B3E-49AE-43CF-E8D08CCF31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608D244-4ABD-800C-411F-7CEC85685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1B814B-9171-B38A-1438-E10DCA340C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E6E30-BC0C-440A-926E-1DA54748D42C}" type="datetimeFigureOut">
              <a:rPr lang="en-GB" smtClean="0"/>
              <a:t>06/02/2024</a:t>
            </a:fld>
            <a:endParaRPr lang="en-GB" dirty="0"/>
          </a:p>
        </p:txBody>
      </p:sp>
      <p:sp>
        <p:nvSpPr>
          <p:cNvPr id="5" name="Footer Placeholder 4">
            <a:extLst>
              <a:ext uri="{FF2B5EF4-FFF2-40B4-BE49-F238E27FC236}">
                <a16:creationId xmlns:a16="http://schemas.microsoft.com/office/drawing/2014/main" id="{33E5CE78-11E6-96D3-51E5-7A470E5E24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9319D5E-E06C-AA7C-70CA-B472BF0358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A84C1-F93B-4374-AD7E-CEC362E5759A}" type="slidenum">
              <a:rPr lang="en-GB" smtClean="0"/>
              <a:t>‹#›</a:t>
            </a:fld>
            <a:endParaRPr lang="en-GB" dirty="0"/>
          </a:p>
        </p:txBody>
      </p:sp>
    </p:spTree>
    <p:extLst>
      <p:ext uri="{BB962C8B-B14F-4D97-AF65-F5344CB8AC3E}">
        <p14:creationId xmlns:p14="http://schemas.microsoft.com/office/powerpoint/2010/main" val="2884603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60E672-A684-BB09-A1F8-BF77C4023422}"/>
              </a:ext>
            </a:extLst>
          </p:cNvPr>
          <p:cNvSpPr txBox="1"/>
          <p:nvPr/>
        </p:nvSpPr>
        <p:spPr>
          <a:xfrm>
            <a:off x="238975" y="50845"/>
            <a:ext cx="4970977" cy="584775"/>
          </a:xfrm>
          <a:prstGeom prst="rect">
            <a:avLst/>
          </a:prstGeom>
          <a:noFill/>
        </p:spPr>
        <p:txBody>
          <a:bodyPr wrap="square" rtlCol="0">
            <a:spAutoFit/>
          </a:bodyPr>
          <a:lstStyle/>
          <a:p>
            <a:pPr algn="ctr"/>
            <a:r>
              <a:rPr lang="en-GB" sz="1600" b="1" dirty="0"/>
              <a:t>GCSE Geography</a:t>
            </a:r>
          </a:p>
          <a:p>
            <a:pPr algn="ctr"/>
            <a:r>
              <a:rPr lang="en-GB" sz="1600" b="1" dirty="0"/>
              <a:t>Paper 1 case studies &amp; examples</a:t>
            </a:r>
            <a:endParaRPr lang="en-GB" sz="1200" b="1" dirty="0"/>
          </a:p>
        </p:txBody>
      </p:sp>
      <p:graphicFrame>
        <p:nvGraphicFramePr>
          <p:cNvPr id="6" name="Table 5">
            <a:extLst>
              <a:ext uri="{FF2B5EF4-FFF2-40B4-BE49-F238E27FC236}">
                <a16:creationId xmlns:a16="http://schemas.microsoft.com/office/drawing/2014/main" id="{EF94BBE4-A418-9693-247F-BC3207066494}"/>
              </a:ext>
            </a:extLst>
          </p:cNvPr>
          <p:cNvGraphicFramePr>
            <a:graphicFrameLocks noGrp="1"/>
          </p:cNvGraphicFramePr>
          <p:nvPr>
            <p:extLst>
              <p:ext uri="{D42A27DB-BD31-4B8C-83A1-F6EECF244321}">
                <p14:modId xmlns:p14="http://schemas.microsoft.com/office/powerpoint/2010/main" val="3057348152"/>
              </p:ext>
            </p:extLst>
          </p:nvPr>
        </p:nvGraphicFramePr>
        <p:xfrm>
          <a:off x="238975" y="739708"/>
          <a:ext cx="5087936" cy="4191000"/>
        </p:xfrm>
        <a:graphic>
          <a:graphicData uri="http://schemas.openxmlformats.org/drawingml/2006/table">
            <a:tbl>
              <a:tblPr firstRow="1" firstCol="1" bandRow="1">
                <a:tableStyleId>{5940675A-B579-460E-94D1-54222C63F5DA}</a:tableStyleId>
              </a:tblPr>
              <a:tblGrid>
                <a:gridCol w="906014">
                  <a:extLst>
                    <a:ext uri="{9D8B030D-6E8A-4147-A177-3AD203B41FA5}">
                      <a16:colId xmlns:a16="http://schemas.microsoft.com/office/drawing/2014/main" val="3301512220"/>
                    </a:ext>
                  </a:extLst>
                </a:gridCol>
                <a:gridCol w="1922436">
                  <a:extLst>
                    <a:ext uri="{9D8B030D-6E8A-4147-A177-3AD203B41FA5}">
                      <a16:colId xmlns:a16="http://schemas.microsoft.com/office/drawing/2014/main" val="1354684056"/>
                    </a:ext>
                  </a:extLst>
                </a:gridCol>
                <a:gridCol w="2259486">
                  <a:extLst>
                    <a:ext uri="{9D8B030D-6E8A-4147-A177-3AD203B41FA5}">
                      <a16:colId xmlns:a16="http://schemas.microsoft.com/office/drawing/2014/main" val="3879405068"/>
                    </a:ext>
                  </a:extLst>
                </a:gridCol>
              </a:tblGrid>
              <a:tr h="269130">
                <a:tc>
                  <a:txBody>
                    <a:bodyPr/>
                    <a:lstStyle/>
                    <a:p>
                      <a:pPr algn="ctr">
                        <a:lnSpc>
                          <a:spcPct val="115000"/>
                        </a:lnSpc>
                        <a:spcAft>
                          <a:spcPts val="1000"/>
                        </a:spcAft>
                      </a:pPr>
                      <a:r>
                        <a:rPr lang="en-GB" sz="1100" dirty="0">
                          <a:effectLst/>
                        </a:rPr>
                        <a:t> </a:t>
                      </a:r>
                      <a:endParaRPr lang="en-GB" sz="1100" dirty="0">
                        <a:effectLst/>
                        <a:latin typeface="Calibri" panose="020F0502020204030204" pitchFamily="34" charset="0"/>
                        <a:ea typeface="Times New Roman" panose="02020603050405020304" pitchFamily="18" charset="0"/>
                      </a:endParaRPr>
                    </a:p>
                  </a:txBody>
                  <a:tcPr marL="27798" marR="27798" marT="0" marB="0"/>
                </a:tc>
                <a:tc>
                  <a:txBody>
                    <a:bodyPr/>
                    <a:lstStyle/>
                    <a:p>
                      <a:pPr algn="ctr">
                        <a:lnSpc>
                          <a:spcPct val="100000"/>
                        </a:lnSpc>
                        <a:spcAft>
                          <a:spcPts val="0"/>
                        </a:spcAft>
                      </a:pPr>
                      <a:r>
                        <a:rPr lang="en-GB" sz="1100" b="1" dirty="0">
                          <a:effectLst/>
                        </a:rPr>
                        <a:t>L’Aquila (Italy) earthquake </a:t>
                      </a:r>
                    </a:p>
                    <a:p>
                      <a:pPr algn="ctr">
                        <a:lnSpc>
                          <a:spcPct val="100000"/>
                        </a:lnSpc>
                        <a:spcAft>
                          <a:spcPts val="0"/>
                        </a:spcAft>
                      </a:pPr>
                      <a:r>
                        <a:rPr lang="en-GB" sz="1100" b="1" dirty="0">
                          <a:effectLst/>
                        </a:rPr>
                        <a:t>2009 HIC, 6.3 magnitude</a:t>
                      </a:r>
                      <a:endParaRPr lang="en-GB" sz="1100" b="1" dirty="0">
                        <a:effectLst/>
                        <a:latin typeface="Calibri" panose="020F0502020204030204" pitchFamily="34" charset="0"/>
                        <a:ea typeface="Times New Roman" panose="02020603050405020304" pitchFamily="18" charset="0"/>
                      </a:endParaRPr>
                    </a:p>
                  </a:txBody>
                  <a:tcPr marL="27798" marR="27798" marT="0" marB="0"/>
                </a:tc>
                <a:tc>
                  <a:txBody>
                    <a:bodyPr/>
                    <a:lstStyle/>
                    <a:p>
                      <a:pPr algn="ctr">
                        <a:lnSpc>
                          <a:spcPct val="100000"/>
                        </a:lnSpc>
                        <a:spcAft>
                          <a:spcPts val="0"/>
                        </a:spcAft>
                      </a:pPr>
                      <a:r>
                        <a:rPr lang="en-GB" sz="1100" b="1" dirty="0">
                          <a:effectLst/>
                        </a:rPr>
                        <a:t>Kashmir (Pakistan) earthquake</a:t>
                      </a:r>
                    </a:p>
                    <a:p>
                      <a:pPr algn="ctr">
                        <a:lnSpc>
                          <a:spcPct val="100000"/>
                        </a:lnSpc>
                        <a:spcAft>
                          <a:spcPts val="0"/>
                        </a:spcAft>
                      </a:pPr>
                      <a:r>
                        <a:rPr lang="en-GB" sz="1100" b="1" dirty="0">
                          <a:effectLst/>
                        </a:rPr>
                        <a:t>2005 LIC, 7.6 magnitude</a:t>
                      </a:r>
                      <a:endParaRPr lang="en-GB" sz="1100" b="1" dirty="0">
                        <a:effectLst/>
                        <a:latin typeface="Calibri" panose="020F0502020204030204" pitchFamily="34" charset="0"/>
                        <a:ea typeface="Times New Roman" panose="02020603050405020304" pitchFamily="18" charset="0"/>
                      </a:endParaRPr>
                    </a:p>
                  </a:txBody>
                  <a:tcPr marL="27798" marR="27798" marT="0" marB="0"/>
                </a:tc>
                <a:extLst>
                  <a:ext uri="{0D108BD9-81ED-4DB2-BD59-A6C34878D82A}">
                    <a16:rowId xmlns:a16="http://schemas.microsoft.com/office/drawing/2014/main" val="3041097348"/>
                  </a:ext>
                </a:extLst>
              </a:tr>
              <a:tr h="403695">
                <a:tc>
                  <a:txBody>
                    <a:bodyPr/>
                    <a:lstStyle/>
                    <a:p>
                      <a:pPr algn="ctr">
                        <a:lnSpc>
                          <a:spcPct val="100000"/>
                        </a:lnSpc>
                        <a:spcAft>
                          <a:spcPts val="1000"/>
                        </a:spcAft>
                      </a:pPr>
                      <a:r>
                        <a:rPr lang="en-GB" sz="1100" b="1" dirty="0">
                          <a:effectLst/>
                        </a:rPr>
                        <a:t>Primary effects</a:t>
                      </a:r>
                      <a:endParaRPr lang="en-GB" sz="1100" b="1"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300 dead from collapsed buildings.</a:t>
                      </a:r>
                    </a:p>
                    <a:p>
                      <a:pPr marL="171450" lvl="0" indent="-171450">
                        <a:lnSpc>
                          <a:spcPct val="100000"/>
                        </a:lnSpc>
                        <a:buFont typeface="Arial" panose="020B0604020202020204" pitchFamily="34" charset="0"/>
                        <a:buChar char="•"/>
                      </a:pPr>
                      <a:r>
                        <a:rPr lang="en-GB" sz="1100" dirty="0">
                          <a:effectLst/>
                        </a:rPr>
                        <a:t>1500 injured.</a:t>
                      </a: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Thousands of buildings collapsed killing 80,000.</a:t>
                      </a:r>
                    </a:p>
                    <a:p>
                      <a:pPr marL="171450" lvl="0" indent="-171450">
                        <a:lnSpc>
                          <a:spcPct val="100000"/>
                        </a:lnSpc>
                        <a:buFont typeface="Arial" panose="020B0604020202020204" pitchFamily="34" charset="0"/>
                        <a:buChar char="•"/>
                      </a:pPr>
                      <a:r>
                        <a:rPr lang="en-GB" sz="1100" dirty="0">
                          <a:effectLst/>
                        </a:rPr>
                        <a:t>3 million made homeless.</a:t>
                      </a:r>
                    </a:p>
                  </a:txBody>
                  <a:tcPr marL="27798" marR="27798" marT="0" marB="0"/>
                </a:tc>
                <a:extLst>
                  <a:ext uri="{0D108BD9-81ED-4DB2-BD59-A6C34878D82A}">
                    <a16:rowId xmlns:a16="http://schemas.microsoft.com/office/drawing/2014/main" val="2448553319"/>
                  </a:ext>
                </a:extLst>
              </a:tr>
              <a:tr h="672826">
                <a:tc>
                  <a:txBody>
                    <a:bodyPr/>
                    <a:lstStyle/>
                    <a:p>
                      <a:pPr algn="ctr">
                        <a:lnSpc>
                          <a:spcPct val="100000"/>
                        </a:lnSpc>
                        <a:spcAft>
                          <a:spcPts val="1000"/>
                        </a:spcAft>
                      </a:pPr>
                      <a:r>
                        <a:rPr lang="en-GB" sz="1100" b="1" dirty="0">
                          <a:effectLst/>
                        </a:rPr>
                        <a:t>Secondary effects</a:t>
                      </a:r>
                      <a:endParaRPr lang="en-GB" sz="1100" b="1"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A broken water pipe and aftershocks caused a landslide. </a:t>
                      </a:r>
                    </a:p>
                    <a:p>
                      <a:pPr marL="171450" lvl="0" indent="-171450">
                        <a:lnSpc>
                          <a:spcPct val="100000"/>
                        </a:lnSpc>
                        <a:buFont typeface="Arial" panose="020B0604020202020204" pitchFamily="34" charset="0"/>
                        <a:buChar char="•"/>
                      </a:pPr>
                      <a:r>
                        <a:rPr lang="en-GB" sz="1100" dirty="0">
                          <a:effectLst/>
                        </a:rPr>
                        <a:t>Businesses closed and workers were unemployed. </a:t>
                      </a:r>
                      <a:endParaRPr lang="en-GB" sz="1100"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Disease spread due to lack of clean water and sanitation.</a:t>
                      </a:r>
                    </a:p>
                    <a:p>
                      <a:pPr marL="171450" lvl="0" indent="-171450">
                        <a:lnSpc>
                          <a:spcPct val="100000"/>
                        </a:lnSpc>
                        <a:spcAft>
                          <a:spcPts val="1000"/>
                        </a:spcAft>
                        <a:buFont typeface="Arial" panose="020B0604020202020204" pitchFamily="34" charset="0"/>
                        <a:buChar char="•"/>
                      </a:pPr>
                      <a:r>
                        <a:rPr lang="en-GB" sz="1100" dirty="0">
                          <a:effectLst/>
                        </a:rPr>
                        <a:t>Freezing conditions in the winter caused more deaths as people were still homeless.</a:t>
                      </a:r>
                      <a:endParaRPr lang="en-GB" sz="1100" dirty="0">
                        <a:effectLst/>
                        <a:latin typeface="Calibri" panose="020F0502020204030204" pitchFamily="34" charset="0"/>
                        <a:ea typeface="Times New Roman" panose="02020603050405020304" pitchFamily="18" charset="0"/>
                      </a:endParaRPr>
                    </a:p>
                  </a:txBody>
                  <a:tcPr marL="27798" marR="27798" marT="0" marB="0"/>
                </a:tc>
                <a:extLst>
                  <a:ext uri="{0D108BD9-81ED-4DB2-BD59-A6C34878D82A}">
                    <a16:rowId xmlns:a16="http://schemas.microsoft.com/office/drawing/2014/main" val="1297721787"/>
                  </a:ext>
                </a:extLst>
              </a:tr>
              <a:tr h="1076521">
                <a:tc>
                  <a:txBody>
                    <a:bodyPr/>
                    <a:lstStyle/>
                    <a:p>
                      <a:pPr algn="ctr">
                        <a:lnSpc>
                          <a:spcPct val="100000"/>
                        </a:lnSpc>
                        <a:spcAft>
                          <a:spcPts val="1000"/>
                        </a:spcAft>
                      </a:pPr>
                      <a:r>
                        <a:rPr lang="en-GB" sz="1100" b="1" dirty="0">
                          <a:effectLst/>
                        </a:rPr>
                        <a:t>Immediate responses</a:t>
                      </a:r>
                    </a:p>
                    <a:p>
                      <a:pPr algn="ctr">
                        <a:lnSpc>
                          <a:spcPct val="100000"/>
                        </a:lnSpc>
                        <a:spcAft>
                          <a:spcPts val="1000"/>
                        </a:spcAft>
                      </a:pPr>
                      <a:r>
                        <a:rPr lang="en-GB" sz="1100" b="1" dirty="0">
                          <a:effectLst/>
                        </a:rPr>
                        <a:t> </a:t>
                      </a:r>
                      <a:endParaRPr lang="en-GB" sz="1100" b="1"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Rescue teams, the army and medical teams were sent to rescue survivors. </a:t>
                      </a:r>
                    </a:p>
                    <a:p>
                      <a:pPr marL="171450" lvl="0" indent="-171450">
                        <a:lnSpc>
                          <a:spcPct val="100000"/>
                        </a:lnSpc>
                        <a:buFont typeface="Arial" panose="020B0604020202020204" pitchFamily="34" charset="0"/>
                        <a:buChar char="•"/>
                      </a:pPr>
                      <a:r>
                        <a:rPr lang="en-GB" sz="1100" dirty="0">
                          <a:effectLst/>
                        </a:rPr>
                        <a:t>Camps set up for homeless with water, food and medical care.</a:t>
                      </a:r>
                    </a:p>
                    <a:p>
                      <a:pPr marL="171450" lvl="0" indent="-171450">
                        <a:lnSpc>
                          <a:spcPct val="100000"/>
                        </a:lnSpc>
                        <a:buFont typeface="Arial" panose="020B0604020202020204" pitchFamily="34" charset="0"/>
                        <a:buChar char="•"/>
                      </a:pPr>
                      <a:r>
                        <a:rPr lang="en-GB" sz="1100" dirty="0">
                          <a:effectLst/>
                        </a:rPr>
                        <a:t>Money was provided by the government to pay rent and utility bills were suspended.</a:t>
                      </a:r>
                      <a:endParaRPr lang="en-GB" sz="1100"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Rescue was difficult because of the freezing winter conditions. </a:t>
                      </a:r>
                    </a:p>
                    <a:p>
                      <a:pPr marL="171450" lvl="0" indent="-171450">
                        <a:lnSpc>
                          <a:spcPct val="100000"/>
                        </a:lnSpc>
                        <a:buFont typeface="Arial" panose="020B0604020202020204" pitchFamily="34" charset="0"/>
                        <a:buChar char="•"/>
                      </a:pPr>
                      <a:r>
                        <a:rPr lang="en-GB" sz="1100" dirty="0">
                          <a:effectLst/>
                        </a:rPr>
                        <a:t>Help didn’t reach some areas for weeks so survivors were rescued by hand without help from emergency services. </a:t>
                      </a:r>
                    </a:p>
                    <a:p>
                      <a:pPr marL="171450" lvl="0" indent="-171450">
                        <a:lnSpc>
                          <a:spcPct val="100000"/>
                        </a:lnSpc>
                        <a:buFont typeface="Arial" panose="020B0604020202020204" pitchFamily="34" charset="0"/>
                        <a:buChar char="•"/>
                      </a:pPr>
                      <a:r>
                        <a:rPr lang="en-GB" sz="1100" dirty="0">
                          <a:effectLst/>
                        </a:rPr>
                        <a:t>Tents, blankets and medical supplies were issued by the USA / UK and the Red Cross, but not to all areas.</a:t>
                      </a:r>
                    </a:p>
                  </a:txBody>
                  <a:tcPr marL="27798" marR="27798" marT="0" marB="0"/>
                </a:tc>
                <a:extLst>
                  <a:ext uri="{0D108BD9-81ED-4DB2-BD59-A6C34878D82A}">
                    <a16:rowId xmlns:a16="http://schemas.microsoft.com/office/drawing/2014/main" val="3478829333"/>
                  </a:ext>
                </a:extLst>
              </a:tr>
              <a:tr h="802034">
                <a:tc>
                  <a:txBody>
                    <a:bodyPr/>
                    <a:lstStyle/>
                    <a:p>
                      <a:pPr algn="ctr">
                        <a:lnSpc>
                          <a:spcPct val="100000"/>
                        </a:lnSpc>
                        <a:spcAft>
                          <a:spcPts val="1000"/>
                        </a:spcAft>
                      </a:pPr>
                      <a:r>
                        <a:rPr lang="en-GB" sz="1100" b="1" dirty="0">
                          <a:effectLst/>
                        </a:rPr>
                        <a:t>Long term responses</a:t>
                      </a:r>
                    </a:p>
                    <a:p>
                      <a:pPr algn="ctr">
                        <a:lnSpc>
                          <a:spcPct val="100000"/>
                        </a:lnSpc>
                        <a:spcAft>
                          <a:spcPts val="1000"/>
                        </a:spcAft>
                      </a:pPr>
                      <a:r>
                        <a:rPr lang="en-GB" sz="1100" b="1" dirty="0">
                          <a:effectLst/>
                        </a:rPr>
                        <a:t> </a:t>
                      </a:r>
                      <a:endParaRPr lang="en-GB" sz="1100" b="1" dirty="0">
                        <a:effectLst/>
                        <a:latin typeface="Calibri" panose="020F0502020204030204" pitchFamily="34" charset="0"/>
                        <a:ea typeface="Times New Roman" panose="02020603050405020304" pitchFamily="18" charset="0"/>
                      </a:endParaRPr>
                    </a:p>
                  </a:txBody>
                  <a:tcPr marL="27798" marR="27798" marT="0" marB="0"/>
                </a:tc>
                <a:tc>
                  <a:txBody>
                    <a:bodyPr/>
                    <a:lstStyle/>
                    <a:p>
                      <a:pPr marL="171450" lvl="0" indent="-171450">
                        <a:lnSpc>
                          <a:spcPct val="100000"/>
                        </a:lnSpc>
                        <a:buFont typeface="Arial" panose="020B0604020202020204" pitchFamily="34" charset="0"/>
                        <a:buChar char="•"/>
                      </a:pPr>
                      <a:r>
                        <a:rPr lang="en-GB" sz="1100" dirty="0">
                          <a:effectLst/>
                        </a:rPr>
                        <a:t>Residents not expected to pay tax in 2010.</a:t>
                      </a:r>
                    </a:p>
                    <a:p>
                      <a:pPr marL="171450" lvl="0" indent="-171450">
                        <a:lnSpc>
                          <a:spcPct val="100000"/>
                        </a:lnSpc>
                        <a:spcAft>
                          <a:spcPts val="1000"/>
                        </a:spcAft>
                        <a:buFont typeface="Arial" panose="020B0604020202020204" pitchFamily="34" charset="0"/>
                        <a:buChar char="•"/>
                      </a:pPr>
                      <a:r>
                        <a:rPr lang="en-GB" sz="1100" dirty="0">
                          <a:effectLst/>
                        </a:rPr>
                        <a:t>Government gave discounts on educational equipment and transport.</a:t>
                      </a:r>
                    </a:p>
                  </a:txBody>
                  <a:tcPr marL="27798" marR="27798" marT="0" marB="0"/>
                </a:tc>
                <a:tc>
                  <a:txBody>
                    <a:bodyPr/>
                    <a:lstStyle/>
                    <a:p>
                      <a:pPr marL="171450" lvl="0" indent="-171450">
                        <a:lnSpc>
                          <a:spcPct val="100000"/>
                        </a:lnSpc>
                        <a:spcAft>
                          <a:spcPts val="0"/>
                        </a:spcAft>
                        <a:buFont typeface="Arial" panose="020B0604020202020204" pitchFamily="34" charset="0"/>
                        <a:buChar char="•"/>
                      </a:pPr>
                      <a:r>
                        <a:rPr lang="en-GB" sz="1100" dirty="0">
                          <a:effectLst/>
                        </a:rPr>
                        <a:t>Around 40,000 people relocated to a new town. </a:t>
                      </a:r>
                    </a:p>
                    <a:p>
                      <a:pPr marL="171450" lvl="0" indent="-171450">
                        <a:lnSpc>
                          <a:spcPct val="100000"/>
                        </a:lnSpc>
                        <a:spcAft>
                          <a:spcPts val="0"/>
                        </a:spcAft>
                        <a:buFont typeface="Arial" panose="020B0604020202020204" pitchFamily="34" charset="0"/>
                        <a:buChar char="•"/>
                      </a:pPr>
                      <a:r>
                        <a:rPr lang="en-GB" sz="1100" dirty="0">
                          <a:effectLst/>
                        </a:rPr>
                        <a:t>Government money given to people to rebuild their own homes.</a:t>
                      </a:r>
                    </a:p>
                  </a:txBody>
                  <a:tcPr marL="27798" marR="27798" marT="0" marB="0"/>
                </a:tc>
                <a:extLst>
                  <a:ext uri="{0D108BD9-81ED-4DB2-BD59-A6C34878D82A}">
                    <a16:rowId xmlns:a16="http://schemas.microsoft.com/office/drawing/2014/main" val="2173465527"/>
                  </a:ext>
                </a:extLst>
              </a:tr>
            </a:tbl>
          </a:graphicData>
        </a:graphic>
      </p:graphicFrame>
      <p:graphicFrame>
        <p:nvGraphicFramePr>
          <p:cNvPr id="7" name="Table 6">
            <a:extLst>
              <a:ext uri="{FF2B5EF4-FFF2-40B4-BE49-F238E27FC236}">
                <a16:creationId xmlns:a16="http://schemas.microsoft.com/office/drawing/2014/main" id="{1A241D2C-17BF-C7C6-E2ED-D8A9A171AF71}"/>
              </a:ext>
            </a:extLst>
          </p:cNvPr>
          <p:cNvGraphicFramePr>
            <a:graphicFrameLocks noGrp="1"/>
          </p:cNvGraphicFramePr>
          <p:nvPr>
            <p:extLst>
              <p:ext uri="{D42A27DB-BD31-4B8C-83A1-F6EECF244321}">
                <p14:modId xmlns:p14="http://schemas.microsoft.com/office/powerpoint/2010/main" val="1093016886"/>
              </p:ext>
            </p:extLst>
          </p:nvPr>
        </p:nvGraphicFramePr>
        <p:xfrm>
          <a:off x="5595134" y="252090"/>
          <a:ext cx="6347258" cy="2809240"/>
        </p:xfrm>
        <a:graphic>
          <a:graphicData uri="http://schemas.openxmlformats.org/drawingml/2006/table">
            <a:tbl>
              <a:tblPr firstRow="1" firstCol="1" bandRow="1">
                <a:tableStyleId>{5940675A-B579-460E-94D1-54222C63F5DA}</a:tableStyleId>
              </a:tblPr>
              <a:tblGrid>
                <a:gridCol w="887196">
                  <a:extLst>
                    <a:ext uri="{9D8B030D-6E8A-4147-A177-3AD203B41FA5}">
                      <a16:colId xmlns:a16="http://schemas.microsoft.com/office/drawing/2014/main" val="961835467"/>
                    </a:ext>
                  </a:extLst>
                </a:gridCol>
                <a:gridCol w="5460062">
                  <a:extLst>
                    <a:ext uri="{9D8B030D-6E8A-4147-A177-3AD203B41FA5}">
                      <a16:colId xmlns:a16="http://schemas.microsoft.com/office/drawing/2014/main" val="4277270133"/>
                    </a:ext>
                  </a:extLst>
                </a:gridCol>
              </a:tblGrid>
              <a:tr h="296099">
                <a:tc gridSpan="2">
                  <a:txBody>
                    <a:bodyPr/>
                    <a:lstStyle/>
                    <a:p>
                      <a:pPr algn="ctr">
                        <a:lnSpc>
                          <a:spcPct val="100000"/>
                        </a:lnSpc>
                        <a:spcAft>
                          <a:spcPts val="0"/>
                        </a:spcAft>
                      </a:pPr>
                      <a:r>
                        <a:rPr lang="en-GB" sz="1100" b="1" dirty="0">
                          <a:effectLst/>
                          <a:latin typeface="+mn-lt"/>
                          <a:ea typeface="Times New Roman" panose="02020603050405020304" pitchFamily="18" charset="0"/>
                        </a:rPr>
                        <a:t>Question 1: Tropical storm example – Typhoon Haiyan</a:t>
                      </a:r>
                    </a:p>
                    <a:p>
                      <a:pPr algn="ctr">
                        <a:lnSpc>
                          <a:spcPct val="100000"/>
                        </a:lnSpc>
                        <a:spcAft>
                          <a:spcPts val="0"/>
                        </a:spcAft>
                      </a:pPr>
                      <a:r>
                        <a:rPr lang="en-GB" sz="1100" b="1" kern="1200" dirty="0">
                          <a:solidFill>
                            <a:schemeClr val="tx1"/>
                          </a:solidFill>
                          <a:effectLst/>
                          <a:latin typeface="+mn-lt"/>
                          <a:ea typeface="+mn-ea"/>
                          <a:cs typeface="+mn-cs"/>
                        </a:rPr>
                        <a:t>Philippines, November 2013</a:t>
                      </a:r>
                      <a:endParaRPr lang="en-GB" sz="1100" b="1" kern="1200" dirty="0">
                        <a:solidFill>
                          <a:schemeClr val="tx1"/>
                        </a:solidFill>
                        <a:effectLst/>
                        <a:latin typeface="+mn-lt"/>
                        <a:ea typeface="Times New Roman" panose="02020603050405020304" pitchFamily="18" charset="0"/>
                        <a:cs typeface="+mn-cs"/>
                      </a:endParaRPr>
                    </a:p>
                  </a:txBody>
                  <a:tcPr marL="53811" marR="53811" marT="0" marB="0"/>
                </a:tc>
                <a:tc hMerge="1">
                  <a:txBody>
                    <a:bodyPr/>
                    <a:lstStyle/>
                    <a:p>
                      <a:pPr marL="342900" lvl="0" indent="-342900">
                        <a:lnSpc>
                          <a:spcPct val="115000"/>
                        </a:lnSpc>
                        <a:spcAft>
                          <a:spcPts val="1000"/>
                        </a:spcAft>
                        <a:buFont typeface="Symbol" panose="05050102010706020507" pitchFamily="18" charset="2"/>
                        <a:buChar char=""/>
                      </a:pPr>
                      <a:endParaRPr lang="en-GB" sz="1200" dirty="0">
                        <a:effectLst/>
                        <a:latin typeface="Calibri" panose="020F0502020204030204" pitchFamily="34" charset="0"/>
                        <a:ea typeface="Times New Roman" panose="02020603050405020304" pitchFamily="18" charset="0"/>
                      </a:endParaRPr>
                    </a:p>
                  </a:txBody>
                  <a:tcPr marL="53811" marR="53811" marT="0" marB="0"/>
                </a:tc>
                <a:extLst>
                  <a:ext uri="{0D108BD9-81ED-4DB2-BD59-A6C34878D82A}">
                    <a16:rowId xmlns:a16="http://schemas.microsoft.com/office/drawing/2014/main" val="3264813307"/>
                  </a:ext>
                </a:extLst>
              </a:tr>
              <a:tr h="592198">
                <a:tc>
                  <a:txBody>
                    <a:bodyPr/>
                    <a:lstStyle/>
                    <a:p>
                      <a:pPr algn="ctr">
                        <a:lnSpc>
                          <a:spcPct val="100000"/>
                        </a:lnSpc>
                        <a:spcAft>
                          <a:spcPts val="1000"/>
                        </a:spcAft>
                      </a:pPr>
                      <a:r>
                        <a:rPr lang="en-GB" sz="1100" b="1" dirty="0">
                          <a:effectLst/>
                          <a:latin typeface="+mn-lt"/>
                        </a:rPr>
                        <a:t>Primary effects</a:t>
                      </a:r>
                      <a:endParaRPr lang="en-GB" sz="1100" b="1" dirty="0">
                        <a:effectLst/>
                        <a:latin typeface="+mn-lt"/>
                        <a:ea typeface="Times New Roman" panose="02020603050405020304" pitchFamily="18" charset="0"/>
                      </a:endParaRPr>
                    </a:p>
                  </a:txBody>
                  <a:tcPr marL="53811" marR="53811" marT="0" marB="0"/>
                </a:tc>
                <a:tc>
                  <a:txBody>
                    <a:bodyPr/>
                    <a:lstStyle/>
                    <a:p>
                      <a:pPr marL="171450" lvl="0" indent="-171450">
                        <a:lnSpc>
                          <a:spcPct val="100000"/>
                        </a:lnSpc>
                        <a:buFont typeface="Arial" panose="020B0604020202020204" pitchFamily="34" charset="0"/>
                        <a:buChar char="•"/>
                      </a:pPr>
                      <a:r>
                        <a:rPr lang="en-GB" sz="1100" dirty="0">
                          <a:effectLst/>
                          <a:latin typeface="+mn-lt"/>
                        </a:rPr>
                        <a:t>6190 were killed by floods or collapsing buildings. </a:t>
                      </a:r>
                    </a:p>
                    <a:p>
                      <a:pPr marL="171450" lvl="0" indent="-171450">
                        <a:lnSpc>
                          <a:spcPct val="100000"/>
                        </a:lnSpc>
                        <a:buFont typeface="Arial" panose="020B0604020202020204" pitchFamily="34" charset="0"/>
                        <a:buChar char="•"/>
                      </a:pPr>
                      <a:r>
                        <a:rPr lang="en-GB" sz="1100" dirty="0">
                          <a:effectLst/>
                          <a:latin typeface="+mn-lt"/>
                        </a:rPr>
                        <a:t>Strong winds destroyed 1.1 million homes. </a:t>
                      </a:r>
                    </a:p>
                    <a:p>
                      <a:pPr marL="171450" lvl="0" indent="-171450">
                        <a:lnSpc>
                          <a:spcPct val="100000"/>
                        </a:lnSpc>
                        <a:buFont typeface="Arial" panose="020B0604020202020204" pitchFamily="34" charset="0"/>
                        <a:buChar char="•"/>
                      </a:pPr>
                      <a:r>
                        <a:rPr lang="en-GB" sz="1100" dirty="0">
                          <a:effectLst/>
                          <a:latin typeface="+mn-lt"/>
                        </a:rPr>
                        <a:t>Airport was damaged, roads blocked by fallen trees. </a:t>
                      </a:r>
                    </a:p>
                    <a:p>
                      <a:pPr marL="171450" lvl="0" indent="-171450">
                        <a:lnSpc>
                          <a:spcPct val="100000"/>
                        </a:lnSpc>
                        <a:spcAft>
                          <a:spcPts val="1000"/>
                        </a:spcAft>
                        <a:buFont typeface="Arial" panose="020B0604020202020204" pitchFamily="34" charset="0"/>
                        <a:buChar char="•"/>
                      </a:pPr>
                      <a:r>
                        <a:rPr lang="en-GB" sz="1100" dirty="0">
                          <a:effectLst/>
                          <a:latin typeface="+mn-lt"/>
                        </a:rPr>
                        <a:t>1.1 million tonnes of rice worth $53 million destroyed. </a:t>
                      </a:r>
                      <a:endParaRPr lang="en-GB" sz="1100" dirty="0">
                        <a:effectLst/>
                        <a:latin typeface="+mn-lt"/>
                        <a:ea typeface="Times New Roman" panose="02020603050405020304" pitchFamily="18" charset="0"/>
                      </a:endParaRPr>
                    </a:p>
                  </a:txBody>
                  <a:tcPr marL="53811" marR="53811" marT="0" marB="0"/>
                </a:tc>
                <a:extLst>
                  <a:ext uri="{0D108BD9-81ED-4DB2-BD59-A6C34878D82A}">
                    <a16:rowId xmlns:a16="http://schemas.microsoft.com/office/drawing/2014/main" val="535806010"/>
                  </a:ext>
                </a:extLst>
              </a:tr>
              <a:tr h="444148">
                <a:tc>
                  <a:txBody>
                    <a:bodyPr/>
                    <a:lstStyle/>
                    <a:p>
                      <a:pPr algn="ctr">
                        <a:lnSpc>
                          <a:spcPct val="100000"/>
                        </a:lnSpc>
                        <a:spcAft>
                          <a:spcPts val="1000"/>
                        </a:spcAft>
                      </a:pPr>
                      <a:r>
                        <a:rPr lang="en-GB" sz="1100" b="1" dirty="0">
                          <a:effectLst/>
                          <a:latin typeface="+mn-lt"/>
                        </a:rPr>
                        <a:t>Secondary effects</a:t>
                      </a:r>
                      <a:endParaRPr lang="en-GB" sz="1100" b="1" dirty="0">
                        <a:effectLst/>
                        <a:latin typeface="+mn-lt"/>
                        <a:ea typeface="Times New Roman" panose="02020603050405020304" pitchFamily="18" charset="0"/>
                      </a:endParaRPr>
                    </a:p>
                  </a:txBody>
                  <a:tcPr marL="53811" marR="53811" marT="0" marB="0"/>
                </a:tc>
                <a:tc>
                  <a:txBody>
                    <a:bodyPr/>
                    <a:lstStyle/>
                    <a:p>
                      <a:pPr marL="171450" lvl="0" indent="-171450">
                        <a:lnSpc>
                          <a:spcPct val="100000"/>
                        </a:lnSpc>
                        <a:buFont typeface="Arial" panose="020B0604020202020204" pitchFamily="34" charset="0"/>
                        <a:buChar char="•"/>
                      </a:pPr>
                      <a:r>
                        <a:rPr lang="en-GB" sz="1100" dirty="0">
                          <a:effectLst/>
                          <a:latin typeface="+mn-lt"/>
                        </a:rPr>
                        <a:t>4.1 million people were made homeless.</a:t>
                      </a:r>
                    </a:p>
                    <a:p>
                      <a:pPr marL="171450" lvl="0" indent="-171450">
                        <a:lnSpc>
                          <a:spcPct val="100000"/>
                        </a:lnSpc>
                        <a:buFont typeface="Arial" panose="020B0604020202020204" pitchFamily="34" charset="0"/>
                        <a:buChar char="•"/>
                      </a:pPr>
                      <a:r>
                        <a:rPr lang="en-GB" sz="1100" dirty="0">
                          <a:effectLst/>
                          <a:latin typeface="+mn-lt"/>
                        </a:rPr>
                        <a:t>Diseases spread as waste was dumped by floodwaters. </a:t>
                      </a:r>
                    </a:p>
                    <a:p>
                      <a:pPr marL="171450" lvl="0" indent="-171450">
                        <a:lnSpc>
                          <a:spcPct val="100000"/>
                        </a:lnSpc>
                        <a:buFont typeface="Arial" panose="020B0604020202020204" pitchFamily="34" charset="0"/>
                        <a:buChar char="•"/>
                      </a:pPr>
                      <a:r>
                        <a:rPr lang="en-GB" sz="1100" dirty="0">
                          <a:effectLst/>
                          <a:latin typeface="+mn-lt"/>
                        </a:rPr>
                        <a:t>An oil barge crashed into the coastline and destroyed large areas of animal habitats. </a:t>
                      </a:r>
                    </a:p>
                  </a:txBody>
                  <a:tcPr marL="53811" marR="53811" marT="0" marB="0"/>
                </a:tc>
                <a:extLst>
                  <a:ext uri="{0D108BD9-81ED-4DB2-BD59-A6C34878D82A}">
                    <a16:rowId xmlns:a16="http://schemas.microsoft.com/office/drawing/2014/main" val="3068317825"/>
                  </a:ext>
                </a:extLst>
              </a:tr>
              <a:tr h="592198">
                <a:tc>
                  <a:txBody>
                    <a:bodyPr/>
                    <a:lstStyle/>
                    <a:p>
                      <a:pPr algn="ctr">
                        <a:lnSpc>
                          <a:spcPct val="100000"/>
                        </a:lnSpc>
                        <a:spcAft>
                          <a:spcPts val="1000"/>
                        </a:spcAft>
                      </a:pPr>
                      <a:r>
                        <a:rPr lang="en-GB" sz="1100" b="1" dirty="0">
                          <a:effectLst/>
                          <a:latin typeface="+mn-lt"/>
                        </a:rPr>
                        <a:t>Immediate responses</a:t>
                      </a:r>
                    </a:p>
                    <a:p>
                      <a:pPr algn="ctr">
                        <a:lnSpc>
                          <a:spcPct val="100000"/>
                        </a:lnSpc>
                        <a:spcAft>
                          <a:spcPts val="1000"/>
                        </a:spcAft>
                      </a:pPr>
                      <a:r>
                        <a:rPr lang="en-GB" sz="1100" b="1" dirty="0">
                          <a:effectLst/>
                          <a:latin typeface="+mn-lt"/>
                        </a:rPr>
                        <a:t> </a:t>
                      </a:r>
                      <a:endParaRPr lang="en-GB" sz="1100" b="1" dirty="0">
                        <a:effectLst/>
                        <a:latin typeface="+mn-lt"/>
                        <a:ea typeface="Times New Roman" panose="02020603050405020304" pitchFamily="18" charset="0"/>
                      </a:endParaRPr>
                    </a:p>
                  </a:txBody>
                  <a:tcPr marL="53811" marR="53811" marT="0" marB="0"/>
                </a:tc>
                <a:tc>
                  <a:txBody>
                    <a:bodyPr/>
                    <a:lstStyle/>
                    <a:p>
                      <a:pPr marL="171450" lvl="0" indent="-171450">
                        <a:lnSpc>
                          <a:spcPct val="100000"/>
                        </a:lnSpc>
                        <a:buFont typeface="Arial" panose="020B0604020202020204" pitchFamily="34" charset="0"/>
                        <a:buChar char="•"/>
                      </a:pPr>
                      <a:r>
                        <a:rPr lang="en-GB" sz="1100" dirty="0">
                          <a:effectLst/>
                          <a:latin typeface="+mn-lt"/>
                        </a:rPr>
                        <a:t>A TV warning before the typhoon allowed 800,000 to be evacuated.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effectLst/>
                          <a:latin typeface="+mn-lt"/>
                        </a:rPr>
                        <a:t>Survivors were given shelter in an indoor stadium and medical supplies were distributed.</a:t>
                      </a:r>
                    </a:p>
                    <a:p>
                      <a:pPr marL="171450" lvl="0" indent="-171450">
                        <a:lnSpc>
                          <a:spcPct val="100000"/>
                        </a:lnSpc>
                        <a:buFont typeface="Arial" panose="020B0604020202020204" pitchFamily="34" charset="0"/>
                        <a:buChar char="•"/>
                      </a:pPr>
                      <a:r>
                        <a:rPr lang="en-GB" sz="1100" dirty="0">
                          <a:effectLst/>
                          <a:latin typeface="+mn-lt"/>
                        </a:rPr>
                        <a:t>$88 million was raised from public donations after Coca-Cola, X Factor and FIFA raised awareness.</a:t>
                      </a:r>
                    </a:p>
                  </a:txBody>
                  <a:tcPr marL="53811" marR="53811" marT="0" marB="0"/>
                </a:tc>
                <a:extLst>
                  <a:ext uri="{0D108BD9-81ED-4DB2-BD59-A6C34878D82A}">
                    <a16:rowId xmlns:a16="http://schemas.microsoft.com/office/drawing/2014/main" val="221612176"/>
                  </a:ext>
                </a:extLst>
              </a:tr>
              <a:tr h="556307">
                <a:tc>
                  <a:txBody>
                    <a:bodyPr/>
                    <a:lstStyle/>
                    <a:p>
                      <a:pPr algn="ctr">
                        <a:lnSpc>
                          <a:spcPct val="100000"/>
                        </a:lnSpc>
                        <a:spcAft>
                          <a:spcPts val="1000"/>
                        </a:spcAft>
                      </a:pPr>
                      <a:r>
                        <a:rPr lang="en-GB" sz="1100" b="1" dirty="0">
                          <a:effectLst/>
                          <a:latin typeface="+mn-lt"/>
                        </a:rPr>
                        <a:t>Long term responses</a:t>
                      </a:r>
                    </a:p>
                    <a:p>
                      <a:pPr algn="ctr">
                        <a:lnSpc>
                          <a:spcPct val="100000"/>
                        </a:lnSpc>
                        <a:spcAft>
                          <a:spcPts val="1000"/>
                        </a:spcAft>
                      </a:pPr>
                      <a:r>
                        <a:rPr lang="en-GB" sz="1100" b="1" dirty="0">
                          <a:effectLst/>
                          <a:latin typeface="+mn-lt"/>
                        </a:rPr>
                        <a:t> </a:t>
                      </a:r>
                      <a:endParaRPr lang="en-GB" sz="1100" b="1" dirty="0">
                        <a:effectLst/>
                        <a:latin typeface="+mn-lt"/>
                        <a:ea typeface="Times New Roman" panose="02020603050405020304" pitchFamily="18" charset="0"/>
                      </a:endParaRPr>
                    </a:p>
                  </a:txBody>
                  <a:tcPr marL="53811" marR="53811" marT="0" marB="0"/>
                </a:tc>
                <a:tc>
                  <a:txBody>
                    <a:bodyPr/>
                    <a:lstStyle/>
                    <a:p>
                      <a:pPr marL="171450" lvl="0" indent="-171450">
                        <a:lnSpc>
                          <a:spcPct val="100000"/>
                        </a:lnSpc>
                        <a:buFont typeface="Arial" panose="020B0604020202020204" pitchFamily="34" charset="0"/>
                        <a:buChar char="•"/>
                      </a:pPr>
                      <a:r>
                        <a:rPr lang="en-GB" sz="1100" dirty="0">
                          <a:effectLst/>
                          <a:latin typeface="+mn-lt"/>
                        </a:rPr>
                        <a:t>A new storm warning system was built to protect against future storms.</a:t>
                      </a:r>
                    </a:p>
                    <a:p>
                      <a:pPr marL="171450" lvl="0" indent="-171450">
                        <a:lnSpc>
                          <a:spcPct val="100000"/>
                        </a:lnSpc>
                        <a:spcAft>
                          <a:spcPts val="1000"/>
                        </a:spcAft>
                        <a:buFont typeface="Arial" panose="020B0604020202020204" pitchFamily="34" charset="0"/>
                        <a:buChar char="•"/>
                      </a:pPr>
                      <a:r>
                        <a:rPr lang="en-GB" sz="1100" dirty="0">
                          <a:effectLst/>
                          <a:latin typeface="+mn-lt"/>
                        </a:rPr>
                        <a:t> ‘Build back better’ scheme by the government – rebuilding Tacloban better than before.</a:t>
                      </a:r>
                      <a:endParaRPr lang="en-GB" sz="1100" dirty="0">
                        <a:effectLst/>
                        <a:latin typeface="+mn-lt"/>
                        <a:ea typeface="Times New Roman" panose="02020603050405020304" pitchFamily="18" charset="0"/>
                      </a:endParaRPr>
                    </a:p>
                  </a:txBody>
                  <a:tcPr marL="53811" marR="53811" marT="0" marB="0"/>
                </a:tc>
                <a:extLst>
                  <a:ext uri="{0D108BD9-81ED-4DB2-BD59-A6C34878D82A}">
                    <a16:rowId xmlns:a16="http://schemas.microsoft.com/office/drawing/2014/main" val="1355876551"/>
                  </a:ext>
                </a:extLst>
              </a:tr>
            </a:tbl>
          </a:graphicData>
        </a:graphic>
      </p:graphicFrame>
      <p:graphicFrame>
        <p:nvGraphicFramePr>
          <p:cNvPr id="9" name="Table 8">
            <a:extLst>
              <a:ext uri="{FF2B5EF4-FFF2-40B4-BE49-F238E27FC236}">
                <a16:creationId xmlns:a16="http://schemas.microsoft.com/office/drawing/2014/main" id="{C3D748C3-F833-B04D-161A-569409CAD4EC}"/>
              </a:ext>
            </a:extLst>
          </p:cNvPr>
          <p:cNvGraphicFramePr>
            <a:graphicFrameLocks noGrp="1"/>
          </p:cNvGraphicFramePr>
          <p:nvPr>
            <p:extLst>
              <p:ext uri="{D42A27DB-BD31-4B8C-83A1-F6EECF244321}">
                <p14:modId xmlns:p14="http://schemas.microsoft.com/office/powerpoint/2010/main" val="212371541"/>
              </p:ext>
            </p:extLst>
          </p:nvPr>
        </p:nvGraphicFramePr>
        <p:xfrm>
          <a:off x="5595134" y="3258655"/>
          <a:ext cx="6347258" cy="3352800"/>
        </p:xfrm>
        <a:graphic>
          <a:graphicData uri="http://schemas.openxmlformats.org/drawingml/2006/table">
            <a:tbl>
              <a:tblPr firstRow="1" firstCol="1" bandRow="1">
                <a:tableStyleId>{5940675A-B579-460E-94D1-54222C63F5DA}</a:tableStyleId>
              </a:tblPr>
              <a:tblGrid>
                <a:gridCol w="866626">
                  <a:extLst>
                    <a:ext uri="{9D8B030D-6E8A-4147-A177-3AD203B41FA5}">
                      <a16:colId xmlns:a16="http://schemas.microsoft.com/office/drawing/2014/main" val="1936310676"/>
                    </a:ext>
                  </a:extLst>
                </a:gridCol>
                <a:gridCol w="5480632">
                  <a:extLst>
                    <a:ext uri="{9D8B030D-6E8A-4147-A177-3AD203B41FA5}">
                      <a16:colId xmlns:a16="http://schemas.microsoft.com/office/drawing/2014/main" val="2395778282"/>
                    </a:ext>
                  </a:extLst>
                </a:gridCol>
              </a:tblGrid>
              <a:tr h="98242">
                <a:tc gridSpan="2">
                  <a:txBody>
                    <a:bodyPr/>
                    <a:lstStyle/>
                    <a:p>
                      <a:pPr marL="0" marR="0" lvl="0" indent="0" algn="ctr" defTabSz="914400" rtl="0" eaLnBrk="1" fontAlgn="auto" latinLnBrk="0" hangingPunct="1">
                        <a:lnSpc>
                          <a:spcPct val="100000"/>
                        </a:lnSpc>
                        <a:spcBef>
                          <a:spcPts val="0"/>
                        </a:spcBef>
                        <a:spcAft>
                          <a:spcPts val="1000"/>
                        </a:spcAft>
                        <a:buClrTx/>
                        <a:buSzTx/>
                        <a:buFontTx/>
                        <a:buNone/>
                        <a:tabLst/>
                        <a:defRPr/>
                      </a:pPr>
                      <a:r>
                        <a:rPr lang="en-GB" sz="1100" b="1" kern="1200" dirty="0">
                          <a:solidFill>
                            <a:schemeClr val="tx1"/>
                          </a:solidFill>
                          <a:effectLst/>
                          <a:latin typeface="+mn-lt"/>
                          <a:ea typeface="+mn-ea"/>
                          <a:cs typeface="+mn-cs"/>
                        </a:rPr>
                        <a:t>Question 1: Extreme weather in the UK example - 2009 Cumbria floods</a:t>
                      </a:r>
                      <a:endParaRPr lang="en-GB" sz="1100" dirty="0">
                        <a:effectLst/>
                        <a:latin typeface="Calibri" panose="020F0502020204030204" pitchFamily="34" charset="0"/>
                        <a:ea typeface="Times New Roman" panose="02020603050405020304" pitchFamily="18" charset="0"/>
                      </a:endParaRPr>
                    </a:p>
                  </a:txBody>
                  <a:tcPr marL="43624" marR="43624" marT="0" marB="0"/>
                </a:tc>
                <a:tc hMerge="1">
                  <a:txBody>
                    <a:bodyPr/>
                    <a:lstStyle/>
                    <a:p>
                      <a:pPr marL="342900" lvl="0" indent="-342900" algn="just">
                        <a:lnSpc>
                          <a:spcPct val="100000"/>
                        </a:lnSpc>
                        <a:spcAft>
                          <a:spcPts val="1000"/>
                        </a:spcAft>
                        <a:buFont typeface="Symbol" panose="05050102010706020507" pitchFamily="18" charset="2"/>
                        <a:buChar char=""/>
                      </a:pPr>
                      <a:endParaRPr lang="en-GB" sz="1100" dirty="0">
                        <a:effectLst/>
                        <a:latin typeface="Calibri" panose="020F0502020204030204" pitchFamily="34" charset="0"/>
                        <a:ea typeface="Times New Roman" panose="02020603050405020304" pitchFamily="18" charset="0"/>
                      </a:endParaRPr>
                    </a:p>
                  </a:txBody>
                  <a:tcPr marL="43624" marR="43624" marT="0" marB="0"/>
                </a:tc>
                <a:extLst>
                  <a:ext uri="{0D108BD9-81ED-4DB2-BD59-A6C34878D82A}">
                    <a16:rowId xmlns:a16="http://schemas.microsoft.com/office/drawing/2014/main" val="905224608"/>
                  </a:ext>
                </a:extLst>
              </a:tr>
              <a:tr h="274516">
                <a:tc>
                  <a:txBody>
                    <a:bodyPr/>
                    <a:lstStyle/>
                    <a:p>
                      <a:pPr algn="ctr">
                        <a:lnSpc>
                          <a:spcPct val="100000"/>
                        </a:lnSpc>
                        <a:spcAft>
                          <a:spcPts val="1000"/>
                        </a:spcAft>
                      </a:pPr>
                      <a:r>
                        <a:rPr lang="en-GB" sz="1100" b="1" kern="1200" dirty="0">
                          <a:effectLst/>
                        </a:rPr>
                        <a:t>Causes</a:t>
                      </a:r>
                      <a:endParaRPr lang="en-GB" sz="1100" b="1" dirty="0">
                        <a:effectLst/>
                        <a:latin typeface="Calibri" panose="020F0502020204030204" pitchFamily="34" charset="0"/>
                        <a:ea typeface="Times New Roman" panose="02020603050405020304" pitchFamily="18" charset="0"/>
                      </a:endParaRPr>
                    </a:p>
                  </a:txBody>
                  <a:tcPr marL="43624" marR="43624" marT="0" marB="0"/>
                </a:tc>
                <a:tc>
                  <a:txBody>
                    <a:bodyPr/>
                    <a:lstStyle/>
                    <a:p>
                      <a:pPr marL="171450" lvl="0" indent="-171450" algn="l">
                        <a:lnSpc>
                          <a:spcPct val="100000"/>
                        </a:lnSpc>
                        <a:buFont typeface="Arial" panose="020B0604020202020204" pitchFamily="34" charset="0"/>
                        <a:buChar char="•"/>
                      </a:pPr>
                      <a:r>
                        <a:rPr lang="en-GB" sz="1100" dirty="0">
                          <a:effectLst/>
                        </a:rPr>
                        <a:t>In November 2009, there was extremely heavy rainfall across Cumbria with over 253mm of rain in some places. </a:t>
                      </a:r>
                    </a:p>
                    <a:p>
                      <a:pPr marL="171450" lvl="0" indent="-171450" algn="l">
                        <a:lnSpc>
                          <a:spcPct val="100000"/>
                        </a:lnSpc>
                        <a:buFont typeface="Arial" panose="020B0604020202020204" pitchFamily="34" charset="0"/>
                        <a:buChar char="•"/>
                      </a:pPr>
                      <a:r>
                        <a:rPr lang="en-GB" sz="1100" dirty="0">
                          <a:effectLst/>
                        </a:rPr>
                        <a:t>The relief (shape of land) is very steep as there are many hills and mountains in Cumbria so rain quickly flowed downhill into rivers.</a:t>
                      </a:r>
                      <a:endParaRPr lang="en-GB" sz="1100" dirty="0">
                        <a:effectLst/>
                        <a:latin typeface="Calibri" panose="020F0502020204030204" pitchFamily="34" charset="0"/>
                        <a:ea typeface="Times New Roman" panose="02020603050405020304" pitchFamily="18" charset="0"/>
                      </a:endParaRPr>
                    </a:p>
                  </a:txBody>
                  <a:tcPr marL="43624" marR="43624" marT="0" marB="0"/>
                </a:tc>
                <a:extLst>
                  <a:ext uri="{0D108BD9-81ED-4DB2-BD59-A6C34878D82A}">
                    <a16:rowId xmlns:a16="http://schemas.microsoft.com/office/drawing/2014/main" val="959924111"/>
                  </a:ext>
                </a:extLst>
              </a:tr>
              <a:tr h="640537">
                <a:tc>
                  <a:txBody>
                    <a:bodyPr/>
                    <a:lstStyle/>
                    <a:p>
                      <a:pPr algn="ctr">
                        <a:lnSpc>
                          <a:spcPct val="100000"/>
                        </a:lnSpc>
                        <a:spcAft>
                          <a:spcPts val="0"/>
                        </a:spcAft>
                      </a:pPr>
                      <a:r>
                        <a:rPr lang="en-GB" sz="1100" b="1" kern="1200" dirty="0">
                          <a:effectLst/>
                        </a:rPr>
                        <a:t>Effects</a:t>
                      </a:r>
                      <a:endParaRPr lang="en-GB" sz="1100" b="1" dirty="0">
                        <a:effectLst/>
                        <a:latin typeface="Calibri" panose="020F0502020204030204" pitchFamily="34" charset="0"/>
                        <a:ea typeface="Times New Roman" panose="02020603050405020304" pitchFamily="18" charset="0"/>
                      </a:endParaRPr>
                    </a:p>
                  </a:txBody>
                  <a:tcPr marL="43624" marR="43624" marT="0" marB="0"/>
                </a:tc>
                <a:tc>
                  <a:txBody>
                    <a:bodyPr/>
                    <a:lstStyle/>
                    <a:p>
                      <a:pPr marL="171450" indent="-171450" algn="l">
                        <a:lnSpc>
                          <a:spcPct val="100000"/>
                        </a:lnSpc>
                        <a:spcAft>
                          <a:spcPts val="0"/>
                        </a:spcAft>
                        <a:buFont typeface="Arial" panose="020B0604020202020204" pitchFamily="34" charset="0"/>
                        <a:buChar char="•"/>
                      </a:pPr>
                      <a:r>
                        <a:rPr lang="en-GB" sz="1100" b="1" dirty="0">
                          <a:effectLst/>
                        </a:rPr>
                        <a:t>Social impacts </a:t>
                      </a:r>
                      <a:r>
                        <a:rPr lang="en-GB" sz="1100" dirty="0">
                          <a:effectLst/>
                        </a:rPr>
                        <a:t>- Police officer Bill Barker was killed on Workington’s North Side bridge when it collapsed. 1500 homes were flooded. </a:t>
                      </a:r>
                    </a:p>
                    <a:p>
                      <a:pPr marL="171450" indent="-171450" algn="l">
                        <a:lnSpc>
                          <a:spcPct val="100000"/>
                        </a:lnSpc>
                        <a:spcAft>
                          <a:spcPts val="0"/>
                        </a:spcAft>
                        <a:buFont typeface="Arial" panose="020B0604020202020204" pitchFamily="34" charset="0"/>
                        <a:buChar char="•"/>
                      </a:pPr>
                      <a:r>
                        <a:rPr lang="en-GB" sz="1100" b="1" dirty="0">
                          <a:effectLst/>
                        </a:rPr>
                        <a:t>Economic impacts </a:t>
                      </a:r>
                      <a:r>
                        <a:rPr lang="en-GB" sz="1100" dirty="0">
                          <a:effectLst/>
                        </a:rPr>
                        <a:t>- it took over 6 months to rebuild the North Side bridge. The bridge was the main route for many businesses to make deliveries and employees to get to work. Many shops and businesses did not reopen. The total cost of the floods was £100 million in an area with only a few thousand. </a:t>
                      </a:r>
                    </a:p>
                    <a:p>
                      <a:pPr marL="171450" indent="-171450" algn="l">
                        <a:lnSpc>
                          <a:spcPct val="100000"/>
                        </a:lnSpc>
                        <a:spcAft>
                          <a:spcPts val="0"/>
                        </a:spcAft>
                        <a:buFont typeface="Arial" panose="020B0604020202020204" pitchFamily="34" charset="0"/>
                        <a:buChar char="•"/>
                      </a:pPr>
                      <a:r>
                        <a:rPr lang="en-GB" sz="1100" b="1" dirty="0">
                          <a:effectLst/>
                        </a:rPr>
                        <a:t>Environmental impacts </a:t>
                      </a:r>
                      <a:r>
                        <a:rPr lang="en-GB" sz="1100" dirty="0">
                          <a:effectLst/>
                        </a:rPr>
                        <a:t>- hundreds of trees were lost due to an increase in riverbank erosion caused by the flood. This led to landslides and the loss of hundreds of habitats for animals. </a:t>
                      </a:r>
                      <a:endParaRPr lang="en-GB" sz="1100" dirty="0">
                        <a:effectLst/>
                        <a:latin typeface="Calibri" panose="020F0502020204030204" pitchFamily="34" charset="0"/>
                        <a:ea typeface="Times New Roman" panose="02020603050405020304" pitchFamily="18" charset="0"/>
                      </a:endParaRPr>
                    </a:p>
                  </a:txBody>
                  <a:tcPr marL="43624" marR="43624" marT="0" marB="0"/>
                </a:tc>
                <a:extLst>
                  <a:ext uri="{0D108BD9-81ED-4DB2-BD59-A6C34878D82A}">
                    <a16:rowId xmlns:a16="http://schemas.microsoft.com/office/drawing/2014/main" val="4090952319"/>
                  </a:ext>
                </a:extLst>
              </a:tr>
              <a:tr h="851068">
                <a:tc>
                  <a:txBody>
                    <a:bodyPr/>
                    <a:lstStyle/>
                    <a:p>
                      <a:pPr algn="ctr">
                        <a:lnSpc>
                          <a:spcPct val="100000"/>
                        </a:lnSpc>
                        <a:spcAft>
                          <a:spcPts val="1000"/>
                        </a:spcAft>
                      </a:pPr>
                      <a:r>
                        <a:rPr lang="en-GB" sz="1100" b="1" kern="1200" dirty="0">
                          <a:effectLst/>
                        </a:rPr>
                        <a:t>How floods were managed</a:t>
                      </a:r>
                      <a:endParaRPr lang="en-GB" sz="1100" b="1" dirty="0">
                        <a:effectLst/>
                        <a:latin typeface="Calibri" panose="020F0502020204030204" pitchFamily="34" charset="0"/>
                        <a:ea typeface="Times New Roman" panose="02020603050405020304" pitchFamily="18" charset="0"/>
                      </a:endParaRPr>
                    </a:p>
                  </a:txBody>
                  <a:tcPr marL="43624" marR="43624" marT="0" marB="0"/>
                </a:tc>
                <a:tc>
                  <a:txBody>
                    <a:bodyPr/>
                    <a:lstStyle/>
                    <a:p>
                      <a:pPr marL="171450" lvl="0" indent="-171450" algn="just">
                        <a:lnSpc>
                          <a:spcPct val="100000"/>
                        </a:lnSpc>
                        <a:buFont typeface="Arial" panose="020B0604020202020204" pitchFamily="34" charset="0"/>
                        <a:buChar char="•"/>
                      </a:pPr>
                      <a:r>
                        <a:rPr lang="en-GB" sz="1100" dirty="0">
                          <a:effectLst/>
                        </a:rPr>
                        <a:t>£4.5 million was spent on new flood defences including a flood wall/embankment which disappears when not in use. The wall adds 1m to the existing wall. </a:t>
                      </a:r>
                    </a:p>
                    <a:p>
                      <a:pPr marL="171450" lvl="0" indent="-171450" algn="just">
                        <a:lnSpc>
                          <a:spcPct val="100000"/>
                        </a:lnSpc>
                        <a:buFont typeface="Arial" panose="020B0604020202020204" pitchFamily="34" charset="0"/>
                        <a:buChar char="•"/>
                      </a:pPr>
                      <a:r>
                        <a:rPr lang="en-GB" sz="1100" dirty="0">
                          <a:effectLst/>
                        </a:rPr>
                        <a:t>Everyone who lives near the river has the Environment Agency app on their phone which warns people if there is any risk of flooding and gives time to evacuate. </a:t>
                      </a:r>
                    </a:p>
                    <a:p>
                      <a:pPr marL="171450" lvl="0" indent="-171450" algn="just">
                        <a:lnSpc>
                          <a:spcPct val="100000"/>
                        </a:lnSpc>
                        <a:spcAft>
                          <a:spcPts val="1000"/>
                        </a:spcAft>
                        <a:buFont typeface="Arial" panose="020B0604020202020204" pitchFamily="34" charset="0"/>
                        <a:buChar char="•"/>
                      </a:pPr>
                      <a:r>
                        <a:rPr lang="en-GB" sz="1100" dirty="0">
                          <a:effectLst/>
                        </a:rPr>
                        <a:t>The North Side bridge was rebuilt but it took over a year. Thousands had to sign petitions for it to be rebuilt. </a:t>
                      </a:r>
                      <a:endParaRPr lang="en-GB" sz="1100" dirty="0">
                        <a:effectLst/>
                        <a:latin typeface="Calibri" panose="020F0502020204030204" pitchFamily="34" charset="0"/>
                        <a:ea typeface="Times New Roman" panose="02020603050405020304" pitchFamily="18" charset="0"/>
                      </a:endParaRPr>
                    </a:p>
                  </a:txBody>
                  <a:tcPr marL="43624" marR="43624" marT="0" marB="0"/>
                </a:tc>
                <a:extLst>
                  <a:ext uri="{0D108BD9-81ED-4DB2-BD59-A6C34878D82A}">
                    <a16:rowId xmlns:a16="http://schemas.microsoft.com/office/drawing/2014/main" val="3374542798"/>
                  </a:ext>
                </a:extLst>
              </a:tr>
            </a:tbl>
          </a:graphicData>
        </a:graphic>
      </p:graphicFrame>
      <p:graphicFrame>
        <p:nvGraphicFramePr>
          <p:cNvPr id="10" name="Table 9">
            <a:extLst>
              <a:ext uri="{FF2B5EF4-FFF2-40B4-BE49-F238E27FC236}">
                <a16:creationId xmlns:a16="http://schemas.microsoft.com/office/drawing/2014/main" id="{0790254B-D6BA-B610-79AC-A95AC6ECA1A1}"/>
              </a:ext>
            </a:extLst>
          </p:cNvPr>
          <p:cNvGraphicFramePr>
            <a:graphicFrameLocks noGrp="1"/>
          </p:cNvGraphicFramePr>
          <p:nvPr>
            <p:extLst>
              <p:ext uri="{D42A27DB-BD31-4B8C-83A1-F6EECF244321}">
                <p14:modId xmlns:p14="http://schemas.microsoft.com/office/powerpoint/2010/main" val="2719186986"/>
              </p:ext>
            </p:extLst>
          </p:nvPr>
        </p:nvGraphicFramePr>
        <p:xfrm>
          <a:off x="148598" y="5034796"/>
          <a:ext cx="5268690" cy="1676400"/>
        </p:xfrm>
        <a:graphic>
          <a:graphicData uri="http://schemas.openxmlformats.org/drawingml/2006/table">
            <a:tbl>
              <a:tblPr firstRow="1" firstCol="1" bandRow="1">
                <a:tableStyleId>{5940675A-B579-460E-94D1-54222C63F5DA}</a:tableStyleId>
              </a:tblPr>
              <a:tblGrid>
                <a:gridCol w="5268690">
                  <a:extLst>
                    <a:ext uri="{9D8B030D-6E8A-4147-A177-3AD203B41FA5}">
                      <a16:colId xmlns:a16="http://schemas.microsoft.com/office/drawing/2014/main" val="3334440500"/>
                    </a:ext>
                  </a:extLst>
                </a:gridCol>
              </a:tblGrid>
              <a:tr h="655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Question 2: The living world - small-scale ecosystem example in the UK (Epping Forest)</a:t>
                      </a:r>
                      <a:endParaRPr lang="en-GB" sz="1100" kern="1200" dirty="0">
                        <a:solidFill>
                          <a:schemeClr val="tx1"/>
                        </a:solidFill>
                        <a:effectLst/>
                        <a:latin typeface="+mn-lt"/>
                        <a:ea typeface="+mn-ea"/>
                        <a:cs typeface="+mn-cs"/>
                      </a:endParaRPr>
                    </a:p>
                    <a:p>
                      <a:pPr marL="171450" indent="-171450">
                        <a:lnSpc>
                          <a:spcPct val="100000"/>
                        </a:lnSpc>
                        <a:spcAft>
                          <a:spcPts val="0"/>
                        </a:spcAft>
                        <a:buFont typeface="Arial" panose="020B0604020202020204" pitchFamily="34" charset="0"/>
                        <a:buChar char="•"/>
                        <a:tabLst>
                          <a:tab pos="2146300" algn="l"/>
                        </a:tabLst>
                      </a:pPr>
                      <a:r>
                        <a:rPr lang="en-GB" sz="1100" dirty="0">
                          <a:effectLst/>
                        </a:rPr>
                        <a:t>Tertiary consumers – sparrowhawk, owl, fox</a:t>
                      </a:r>
                    </a:p>
                    <a:p>
                      <a:pPr marL="171450" indent="-171450">
                        <a:lnSpc>
                          <a:spcPct val="100000"/>
                        </a:lnSpc>
                        <a:spcAft>
                          <a:spcPts val="0"/>
                        </a:spcAft>
                        <a:buFont typeface="Arial" panose="020B0604020202020204" pitchFamily="34" charset="0"/>
                        <a:buChar char="•"/>
                        <a:tabLst>
                          <a:tab pos="2146300" algn="l"/>
                        </a:tabLst>
                      </a:pPr>
                      <a:r>
                        <a:rPr lang="en-GB" sz="1100" dirty="0">
                          <a:effectLst/>
                        </a:rPr>
                        <a:t>Secondary consumers – rabbit, mouse, small birds, badgers</a:t>
                      </a:r>
                    </a:p>
                    <a:p>
                      <a:pPr marL="171450" indent="-171450">
                        <a:lnSpc>
                          <a:spcPct val="100000"/>
                        </a:lnSpc>
                        <a:spcAft>
                          <a:spcPts val="0"/>
                        </a:spcAft>
                        <a:buFont typeface="Arial" panose="020B0604020202020204" pitchFamily="34" charset="0"/>
                        <a:buChar char="•"/>
                        <a:tabLst>
                          <a:tab pos="2146300" algn="l"/>
                        </a:tabLst>
                      </a:pPr>
                      <a:r>
                        <a:rPr lang="en-GB" sz="1100" dirty="0">
                          <a:effectLst/>
                        </a:rPr>
                        <a:t>Primary consumers – insects, caterpillars, beetles</a:t>
                      </a:r>
                    </a:p>
                    <a:p>
                      <a:pPr marL="171450" indent="-171450">
                        <a:lnSpc>
                          <a:spcPct val="100000"/>
                        </a:lnSpc>
                        <a:spcAft>
                          <a:spcPts val="0"/>
                        </a:spcAft>
                        <a:buFont typeface="Arial" panose="020B0604020202020204" pitchFamily="34" charset="0"/>
                        <a:buChar char="•"/>
                        <a:tabLst>
                          <a:tab pos="2146300" algn="l"/>
                        </a:tabLst>
                      </a:pPr>
                      <a:r>
                        <a:rPr lang="en-GB" sz="1100" dirty="0">
                          <a:effectLst/>
                        </a:rPr>
                        <a:t>Producers – grass, deciduous trees</a:t>
                      </a:r>
                    </a:p>
                    <a:p>
                      <a:pPr>
                        <a:lnSpc>
                          <a:spcPct val="100000"/>
                        </a:lnSpc>
                        <a:spcAft>
                          <a:spcPts val="0"/>
                        </a:spcAft>
                      </a:pPr>
                      <a:r>
                        <a:rPr lang="en-GB" sz="1100" b="1" dirty="0">
                          <a:effectLst/>
                        </a:rPr>
                        <a:t>How the ecosystem is interdependent</a:t>
                      </a:r>
                    </a:p>
                    <a:p>
                      <a:pPr marL="171450" indent="-171450">
                        <a:lnSpc>
                          <a:spcPct val="100000"/>
                        </a:lnSpc>
                        <a:spcAft>
                          <a:spcPts val="0"/>
                        </a:spcAft>
                        <a:buFont typeface="Arial" panose="020B0604020202020204" pitchFamily="34" charset="0"/>
                        <a:buChar char="•"/>
                      </a:pPr>
                      <a:r>
                        <a:rPr lang="en-GB" sz="1100" kern="1200" dirty="0">
                          <a:solidFill>
                            <a:schemeClr val="tx1"/>
                          </a:solidFill>
                          <a:effectLst/>
                          <a:latin typeface="+mn-lt"/>
                          <a:ea typeface="+mn-ea"/>
                          <a:cs typeface="+mn-cs"/>
                        </a:rPr>
                        <a:t>Food webs show several food chains. </a:t>
                      </a:r>
                    </a:p>
                    <a:p>
                      <a:pPr marL="171450" indent="-171450">
                        <a:lnSpc>
                          <a:spcPct val="100000"/>
                        </a:lnSpc>
                        <a:spcAft>
                          <a:spcPts val="0"/>
                        </a:spcAft>
                        <a:buFont typeface="Arial" panose="020B0604020202020204" pitchFamily="34" charset="0"/>
                        <a:buChar char="•"/>
                      </a:pPr>
                      <a:r>
                        <a:rPr lang="en-GB" sz="1100" kern="1200" dirty="0">
                          <a:solidFill>
                            <a:schemeClr val="tx1"/>
                          </a:solidFill>
                          <a:effectLst/>
                          <a:latin typeface="+mn-lt"/>
                          <a:ea typeface="+mn-ea"/>
                          <a:cs typeface="+mn-cs"/>
                        </a:rPr>
                        <a:t>The removal of one species, or an increase in another, can have huge impacts on other species e.g. an increase in owls can reduce the number of rabbits and mice which can increase the number of insects and beetles. </a:t>
                      </a:r>
                    </a:p>
                  </a:txBody>
                  <a:tcPr marL="68580" marR="68580" marT="0" marB="0"/>
                </a:tc>
                <a:extLst>
                  <a:ext uri="{0D108BD9-81ED-4DB2-BD59-A6C34878D82A}">
                    <a16:rowId xmlns:a16="http://schemas.microsoft.com/office/drawing/2014/main" val="3485379654"/>
                  </a:ext>
                </a:extLst>
              </a:tr>
            </a:tbl>
          </a:graphicData>
        </a:graphic>
      </p:graphicFrame>
    </p:spTree>
    <p:extLst>
      <p:ext uri="{BB962C8B-B14F-4D97-AF65-F5344CB8AC3E}">
        <p14:creationId xmlns:p14="http://schemas.microsoft.com/office/powerpoint/2010/main" val="299881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866E32B-0341-18EC-00A7-BD6BA09047CD}"/>
              </a:ext>
            </a:extLst>
          </p:cNvPr>
          <p:cNvSpPr txBox="1"/>
          <p:nvPr/>
        </p:nvSpPr>
        <p:spPr>
          <a:xfrm>
            <a:off x="191564" y="112775"/>
            <a:ext cx="5603180" cy="3985706"/>
          </a:xfrm>
          <a:prstGeom prst="rect">
            <a:avLst/>
          </a:prstGeom>
          <a:noFill/>
          <a:ln w="12700">
            <a:solidFill>
              <a:schemeClr val="tx1"/>
            </a:solidFill>
          </a:ln>
        </p:spPr>
        <p:txBody>
          <a:bodyPr wrap="square">
            <a:spAutoFit/>
          </a:bodyPr>
          <a:lstStyle/>
          <a:p>
            <a:pPr algn="ctr"/>
            <a:r>
              <a:rPr lang="en-GB" sz="1100" b="1" dirty="0">
                <a:effectLst/>
                <a:ea typeface="Times New Roman" panose="02020603050405020304" pitchFamily="18" charset="0"/>
                <a:cs typeface="Calibri" panose="020F0502020204030204" pitchFamily="34" charset="0"/>
              </a:rPr>
              <a:t>Question 2: The living world</a:t>
            </a:r>
          </a:p>
          <a:p>
            <a:pPr algn="ctr"/>
            <a:r>
              <a:rPr lang="en-GB" sz="1100" b="1" dirty="0">
                <a:effectLst/>
                <a:ea typeface="Times New Roman" panose="02020603050405020304" pitchFamily="18" charset="0"/>
                <a:cs typeface="Calibri" panose="020F0502020204030204" pitchFamily="34" charset="0"/>
              </a:rPr>
              <a:t>Amazon Rainforest (Brazil) case study</a:t>
            </a:r>
            <a:endParaRPr lang="en-GB" sz="1100" dirty="0">
              <a:effectLst/>
              <a:ea typeface="Times New Roman" panose="02020603050405020304" pitchFamily="18" charset="0"/>
            </a:endParaRPr>
          </a:p>
          <a:p>
            <a:r>
              <a:rPr lang="en-GB" sz="1100" b="1" dirty="0">
                <a:effectLst/>
                <a:ea typeface="Times New Roman" panose="02020603050405020304" pitchFamily="18" charset="0"/>
                <a:cs typeface="Calibri" panose="020F0502020204030204" pitchFamily="34" charset="0"/>
              </a:rPr>
              <a:t>Causes of deforestation </a:t>
            </a:r>
            <a:endParaRPr lang="en-GB" sz="1100" dirty="0">
              <a:effectLst/>
              <a:ea typeface="Times New Roman" panose="02020603050405020304" pitchFamily="18" charset="0"/>
            </a:endParaRPr>
          </a:p>
          <a:p>
            <a:pPr marL="342900" lvl="0" indent="-342900">
              <a:buFont typeface="+mj-lt"/>
              <a:buAutoNum type="arabicPeriod"/>
              <a:tabLst>
                <a:tab pos="1380490" algn="l"/>
              </a:tabLst>
            </a:pPr>
            <a:r>
              <a:rPr lang="en-GB" sz="1100" b="1" kern="1200" dirty="0">
                <a:effectLst/>
                <a:ea typeface="Times New Roman" panose="02020603050405020304" pitchFamily="18" charset="0"/>
                <a:cs typeface="Calibri" panose="020F0502020204030204" pitchFamily="34" charset="0"/>
              </a:rPr>
              <a:t>Logging</a:t>
            </a:r>
            <a:r>
              <a:rPr lang="en-GB" sz="1100" dirty="0">
                <a:effectLst/>
                <a:ea typeface="Times New Roman" panose="02020603050405020304" pitchFamily="18" charset="0"/>
                <a:cs typeface="Calibri" panose="020F0502020204030204" pitchFamily="34" charset="0"/>
              </a:rPr>
              <a:t> - c</a:t>
            </a:r>
            <a:r>
              <a:rPr lang="en-GB" sz="1100" kern="1200" dirty="0">
                <a:effectLst/>
                <a:ea typeface="Times New Roman" panose="02020603050405020304" pitchFamily="18" charset="0"/>
                <a:cs typeface="Calibri" panose="020F0502020204030204" pitchFamily="34" charset="0"/>
              </a:rPr>
              <a:t>ompanies remove trees in the rainforest and then sell them for profit. </a:t>
            </a:r>
          </a:p>
          <a:p>
            <a:pPr marL="342900" lvl="0" indent="-342900">
              <a:buFont typeface="+mj-lt"/>
              <a:buAutoNum type="arabicPeriod"/>
              <a:tabLst>
                <a:tab pos="1380490" algn="l"/>
              </a:tabLst>
            </a:pPr>
            <a:r>
              <a:rPr lang="en-GB" sz="1100" b="1" kern="1200" dirty="0">
                <a:effectLst/>
                <a:ea typeface="Times New Roman" panose="02020603050405020304" pitchFamily="18" charset="0"/>
                <a:cs typeface="Calibri" panose="020F0502020204030204" pitchFamily="34" charset="0"/>
              </a:rPr>
              <a:t>Commercial farming/cattle ranching</a:t>
            </a:r>
            <a:r>
              <a:rPr lang="en-GB" sz="1100" dirty="0">
                <a:effectLst/>
                <a:ea typeface="Times New Roman" panose="02020603050405020304" pitchFamily="18" charset="0"/>
                <a:cs typeface="Calibri" panose="020F0502020204030204" pitchFamily="34" charset="0"/>
              </a:rPr>
              <a:t> - </a:t>
            </a:r>
            <a:r>
              <a:rPr lang="en-GB" sz="1100" kern="1200" dirty="0">
                <a:effectLst/>
                <a:ea typeface="Times New Roman" panose="02020603050405020304" pitchFamily="18" charset="0"/>
                <a:cs typeface="Calibri" panose="020F0502020204030204" pitchFamily="34" charset="0"/>
              </a:rPr>
              <a:t>forests are cleared to make way for huge cattle ranches. Cattle ranching is thought to make up 80% of rainforest destruction in Brazil. </a:t>
            </a:r>
            <a:endParaRPr lang="en-GB" sz="1100" dirty="0">
              <a:effectLst/>
              <a:ea typeface="Times New Roman" panose="02020603050405020304" pitchFamily="18" charset="0"/>
            </a:endParaRPr>
          </a:p>
          <a:p>
            <a:pPr marL="342900" lvl="0" indent="-342900">
              <a:buFont typeface="+mj-lt"/>
              <a:buAutoNum type="arabicPeriod"/>
            </a:pPr>
            <a:r>
              <a:rPr lang="en-GB" sz="1100" b="1" kern="1200" dirty="0">
                <a:solidFill>
                  <a:srgbClr val="000000"/>
                </a:solidFill>
                <a:effectLst/>
                <a:ea typeface="Times New Roman" panose="02020603050405020304" pitchFamily="18" charset="0"/>
                <a:cs typeface="Calibri" panose="020F0502020204030204" pitchFamily="34" charset="0"/>
              </a:rPr>
              <a:t>Mineral extraction (mining) </a:t>
            </a:r>
            <a:r>
              <a:rPr lang="en-GB" sz="1100" kern="1200" dirty="0">
                <a:solidFill>
                  <a:srgbClr val="000000"/>
                </a:solidFill>
                <a:effectLst/>
                <a:ea typeface="Times New Roman" panose="02020603050405020304" pitchFamily="18" charset="0"/>
                <a:cs typeface="Calibri" panose="020F0502020204030204" pitchFamily="34" charset="0"/>
              </a:rPr>
              <a:t>- some of the minerals that HICs need are found beneath rainforests. In the Amazon, in 1999 there were 10,000 hectares of land being used for gold mining. Today, the area is over 50,000 hectares</a:t>
            </a:r>
            <a:r>
              <a:rPr lang="en-GB" sz="1100" dirty="0">
                <a:solidFill>
                  <a:srgbClr val="000000"/>
                </a:solidFill>
                <a:ea typeface="Times New Roman" panose="02020603050405020304" pitchFamily="18" charset="0"/>
                <a:cs typeface="Calibri" panose="020F0502020204030204" pitchFamily="34" charset="0"/>
              </a:rPr>
              <a:t> so </a:t>
            </a:r>
            <a:r>
              <a:rPr lang="en-GB" sz="1100" kern="1200" dirty="0">
                <a:solidFill>
                  <a:srgbClr val="000000"/>
                </a:solidFill>
                <a:effectLst/>
                <a:ea typeface="Times New Roman" panose="02020603050405020304" pitchFamily="18" charset="0"/>
                <a:cs typeface="Calibri" panose="020F0502020204030204" pitchFamily="34" charset="0"/>
              </a:rPr>
              <a:t>vast areas of rainforest have been cleared </a:t>
            </a:r>
            <a:r>
              <a:rPr lang="en-GB" sz="1100" dirty="0">
                <a:solidFill>
                  <a:srgbClr val="000000"/>
                </a:solidFill>
                <a:ea typeface="Times New Roman" panose="02020603050405020304" pitchFamily="18" charset="0"/>
                <a:cs typeface="Calibri" panose="020F0502020204030204" pitchFamily="34" charset="0"/>
              </a:rPr>
              <a:t>for</a:t>
            </a:r>
            <a:r>
              <a:rPr lang="en-GB" sz="1100" kern="1200" dirty="0">
                <a:solidFill>
                  <a:srgbClr val="000000"/>
                </a:solidFill>
                <a:effectLst/>
                <a:ea typeface="Times New Roman" panose="02020603050405020304" pitchFamily="18" charset="0"/>
                <a:cs typeface="Calibri" panose="020F0502020204030204" pitchFamily="34" charset="0"/>
              </a:rPr>
              <a:t> mining.</a:t>
            </a:r>
            <a:endParaRPr lang="en-GB" sz="1100" dirty="0">
              <a:effectLst/>
              <a:ea typeface="Times New Roman" panose="02020603050405020304" pitchFamily="18" charset="0"/>
            </a:endParaRPr>
          </a:p>
          <a:p>
            <a:pPr marL="342900" lvl="0" indent="-342900">
              <a:buFont typeface="+mj-lt"/>
              <a:buAutoNum type="arabicPeriod"/>
              <a:tabLst>
                <a:tab pos="1380490" algn="l"/>
              </a:tabLst>
            </a:pPr>
            <a:r>
              <a:rPr lang="en-GB" sz="1100" b="1" kern="1200" dirty="0">
                <a:effectLst/>
                <a:ea typeface="Times New Roman" panose="02020603050405020304" pitchFamily="18" charset="0"/>
                <a:cs typeface="Calibri" panose="020F0502020204030204" pitchFamily="34" charset="0"/>
              </a:rPr>
              <a:t>Road building</a:t>
            </a:r>
            <a:r>
              <a:rPr lang="en-GB" sz="1100" dirty="0">
                <a:effectLst/>
                <a:ea typeface="Times New Roman" panose="02020603050405020304" pitchFamily="18" charset="0"/>
                <a:cs typeface="Calibri" panose="020F0502020204030204" pitchFamily="34" charset="0"/>
              </a:rPr>
              <a:t> - </a:t>
            </a:r>
            <a:r>
              <a:rPr lang="en-GB" sz="1100" kern="1200" dirty="0">
                <a:effectLst/>
                <a:ea typeface="Times New Roman" panose="02020603050405020304" pitchFamily="18" charset="0"/>
                <a:cs typeface="Calibri" panose="020F0502020204030204" pitchFamily="34" charset="0"/>
              </a:rPr>
              <a:t>roads are needed to transport products to be sold. The Trans-Amazonian Highway is 4,000 km long and has opened up remote areas of the Amazon rainforest. </a:t>
            </a:r>
            <a:endParaRPr lang="en-GB" sz="1100" dirty="0">
              <a:effectLst/>
              <a:ea typeface="Times New Roman" panose="02020603050405020304" pitchFamily="18" charset="0"/>
            </a:endParaRPr>
          </a:p>
          <a:p>
            <a:pPr marL="342900" lvl="0" indent="-342900">
              <a:buFont typeface="+mj-lt"/>
              <a:buAutoNum type="arabicPeriod"/>
              <a:tabLst>
                <a:tab pos="1380490" algn="l"/>
              </a:tabLst>
            </a:pPr>
            <a:r>
              <a:rPr lang="en-GB" sz="1100" b="1" kern="1200" dirty="0">
                <a:effectLst/>
                <a:ea typeface="Times New Roman" panose="02020603050405020304" pitchFamily="18" charset="0"/>
                <a:cs typeface="Calibri" panose="020F0502020204030204" pitchFamily="34" charset="0"/>
              </a:rPr>
              <a:t>Settlement and population growth</a:t>
            </a:r>
            <a:r>
              <a:rPr lang="en-GB" sz="1100" dirty="0">
                <a:effectLst/>
                <a:ea typeface="Times New Roman" panose="02020603050405020304" pitchFamily="18" charset="0"/>
                <a:cs typeface="Calibri" panose="020F0502020204030204" pitchFamily="34" charset="0"/>
              </a:rPr>
              <a:t> - </a:t>
            </a:r>
            <a:r>
              <a:rPr lang="en-GB" sz="1100" kern="1200" dirty="0">
                <a:effectLst/>
                <a:ea typeface="Times New Roman" panose="02020603050405020304" pitchFamily="18" charset="0"/>
                <a:cs typeface="Calibri" panose="020F0502020204030204" pitchFamily="34" charset="0"/>
              </a:rPr>
              <a:t>workers and their families need homes and services so</a:t>
            </a:r>
            <a:r>
              <a:rPr lang="en-GB" sz="1100" b="1" kern="1200" dirty="0">
                <a:effectLst/>
                <a:ea typeface="Times New Roman" panose="02020603050405020304" pitchFamily="18" charset="0"/>
                <a:cs typeface="Calibri" panose="020F0502020204030204" pitchFamily="34" charset="0"/>
              </a:rPr>
              <a:t> </a:t>
            </a:r>
            <a:r>
              <a:rPr lang="en-GB" sz="1100" kern="1200" dirty="0">
                <a:effectLst/>
                <a:ea typeface="Times New Roman" panose="02020603050405020304" pitchFamily="18" charset="0"/>
                <a:cs typeface="Calibri" panose="020F0502020204030204" pitchFamily="34" charset="0"/>
              </a:rPr>
              <a:t>settlements </a:t>
            </a:r>
            <a:r>
              <a:rPr lang="en-GB" sz="1100" dirty="0">
                <a:ea typeface="Times New Roman" panose="02020603050405020304" pitchFamily="18" charset="0"/>
                <a:cs typeface="Calibri" panose="020F0502020204030204" pitchFamily="34" charset="0"/>
              </a:rPr>
              <a:t>are</a:t>
            </a:r>
            <a:r>
              <a:rPr lang="en-GB" sz="1100" kern="1200" dirty="0">
                <a:effectLst/>
                <a:ea typeface="Times New Roman" panose="02020603050405020304" pitchFamily="18" charset="0"/>
                <a:cs typeface="Calibri" panose="020F0502020204030204" pitchFamily="34" charset="0"/>
              </a:rPr>
              <a:t> needed for them to live creating more deforestation.</a:t>
            </a:r>
          </a:p>
          <a:p>
            <a:pPr>
              <a:tabLst>
                <a:tab pos="1380490" algn="l"/>
              </a:tabLst>
            </a:pPr>
            <a:r>
              <a:rPr kumimoji="0" lang="en-GB" altLang="en-US" sz="1100" b="1"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Impacts of deforestation in the Amazon Rainforest</a:t>
            </a:r>
            <a:endParaRPr kumimoji="0" lang="en-GB" altLang="en-US" sz="1100" b="0" i="0" u="none" strike="noStrike" cap="none" normalizeH="0" baseline="0" dirty="0">
              <a:ln>
                <a:noFill/>
              </a:ln>
              <a:solidFill>
                <a:schemeClr val="tx1"/>
              </a:solidFill>
              <a:effectLst/>
            </a:endParaRPr>
          </a:p>
          <a:p>
            <a:pPr marL="171450" lvl="0" indent="-171450">
              <a:buFont typeface="Arial" panose="020B0604020202020204" pitchFamily="34" charset="0"/>
              <a:buChar char="•"/>
            </a:pPr>
            <a:r>
              <a:rPr lang="en-GB" sz="1100" b="1" dirty="0">
                <a:effectLst/>
              </a:rPr>
              <a:t>Economic impacts (positive</a:t>
            </a:r>
            <a:r>
              <a:rPr lang="en-GB" sz="1100" dirty="0">
                <a:effectLst/>
              </a:rPr>
              <a:t>) - In 2018, Brazil made $6.5 billion from exporting beef. It is also the world’s second biggest exporter of soybeans. The mining industry creates jobs for many people e.g. the Buenaventura mining company in Peru employs over 3100 people.</a:t>
            </a:r>
          </a:p>
          <a:p>
            <a:pPr marL="171450" lvl="0" indent="-171450">
              <a:buFont typeface="Arial" panose="020B0604020202020204" pitchFamily="34" charset="0"/>
              <a:buChar char="•"/>
            </a:pPr>
            <a:r>
              <a:rPr lang="en-GB" sz="1100" b="1" dirty="0"/>
              <a:t>Social impacts (negative) </a:t>
            </a:r>
            <a:r>
              <a:rPr lang="en-GB" sz="1100" dirty="0"/>
              <a:t>- </a:t>
            </a:r>
            <a:r>
              <a:rPr lang="en-GB" sz="1100" dirty="0">
                <a:effectLst/>
              </a:rPr>
              <a:t>Indigenous tribes may have to move into new areas of rainforest and come into contact with outsiders causing new diseases and illnesses. Younger tribe members may migrate to towns and cities leaving an ageing population behind.</a:t>
            </a:r>
          </a:p>
          <a:p>
            <a:pPr marL="171450" lvl="0" indent="-171450">
              <a:buFont typeface="Arial" panose="020B0604020202020204" pitchFamily="34" charset="0"/>
              <a:buChar char="•"/>
            </a:pPr>
            <a:r>
              <a:rPr lang="en-GB" sz="1100" b="1" dirty="0"/>
              <a:t>Environmental impacts (negative) - </a:t>
            </a:r>
            <a:r>
              <a:rPr lang="en-GB" sz="1100" dirty="0">
                <a:effectLst/>
              </a:rPr>
              <a:t>The Amazon stores around 100 billion tonnes of carbon which increases the rate of climate change.</a:t>
            </a:r>
          </a:p>
        </p:txBody>
      </p:sp>
      <p:graphicFrame>
        <p:nvGraphicFramePr>
          <p:cNvPr id="11" name="Table 10">
            <a:extLst>
              <a:ext uri="{FF2B5EF4-FFF2-40B4-BE49-F238E27FC236}">
                <a16:creationId xmlns:a16="http://schemas.microsoft.com/office/drawing/2014/main" id="{BC178DE9-ABB2-CC7A-8EC8-B7886402FB3B}"/>
              </a:ext>
            </a:extLst>
          </p:cNvPr>
          <p:cNvGraphicFramePr>
            <a:graphicFrameLocks noGrp="1"/>
          </p:cNvGraphicFramePr>
          <p:nvPr>
            <p:extLst>
              <p:ext uri="{D42A27DB-BD31-4B8C-83A1-F6EECF244321}">
                <p14:modId xmlns:p14="http://schemas.microsoft.com/office/powerpoint/2010/main" val="3442420755"/>
              </p:ext>
            </p:extLst>
          </p:nvPr>
        </p:nvGraphicFramePr>
        <p:xfrm>
          <a:off x="5986129" y="254666"/>
          <a:ext cx="6014306" cy="3701923"/>
        </p:xfrm>
        <a:graphic>
          <a:graphicData uri="http://schemas.openxmlformats.org/drawingml/2006/table">
            <a:tbl>
              <a:tblPr firstRow="1" firstCol="1" bandRow="1">
                <a:tableStyleId>{5940675A-B579-460E-94D1-54222C63F5DA}</a:tableStyleId>
              </a:tblPr>
              <a:tblGrid>
                <a:gridCol w="3007153">
                  <a:extLst>
                    <a:ext uri="{9D8B030D-6E8A-4147-A177-3AD203B41FA5}">
                      <a16:colId xmlns:a16="http://schemas.microsoft.com/office/drawing/2014/main" val="112163855"/>
                    </a:ext>
                  </a:extLst>
                </a:gridCol>
                <a:gridCol w="3007153">
                  <a:extLst>
                    <a:ext uri="{9D8B030D-6E8A-4147-A177-3AD203B41FA5}">
                      <a16:colId xmlns:a16="http://schemas.microsoft.com/office/drawing/2014/main" val="104888452"/>
                    </a:ext>
                  </a:extLst>
                </a:gridCol>
              </a:tblGrid>
              <a:tr h="322083">
                <a:tc gridSpan="2">
                  <a:txBody>
                    <a:bodyPr/>
                    <a:lstStyle/>
                    <a:p>
                      <a:pPr algn="ctr">
                        <a:lnSpc>
                          <a:spcPct val="100000"/>
                        </a:lnSpc>
                        <a:spcAft>
                          <a:spcPts val="0"/>
                        </a:spcAft>
                      </a:pPr>
                      <a:r>
                        <a:rPr lang="en-GB" sz="1100" b="1" kern="1200" dirty="0">
                          <a:solidFill>
                            <a:schemeClr val="tx1"/>
                          </a:solidFill>
                          <a:effectLst/>
                          <a:latin typeface="+mn-lt"/>
                          <a:ea typeface="+mn-ea"/>
                          <a:cs typeface="+mn-cs"/>
                        </a:rPr>
                        <a:t>Question 2: The living world</a:t>
                      </a:r>
                    </a:p>
                    <a:p>
                      <a:pPr algn="ctr">
                        <a:lnSpc>
                          <a:spcPct val="100000"/>
                        </a:lnSpc>
                        <a:spcAft>
                          <a:spcPts val="0"/>
                        </a:spcAft>
                      </a:pPr>
                      <a:r>
                        <a:rPr lang="en-GB" sz="1100" b="1" kern="1200" dirty="0">
                          <a:solidFill>
                            <a:schemeClr val="tx1"/>
                          </a:solidFill>
                          <a:effectLst/>
                          <a:latin typeface="+mn-lt"/>
                          <a:ea typeface="+mn-ea"/>
                          <a:cs typeface="+mn-cs"/>
                        </a:rPr>
                        <a:t>Hot desert case study – development in the Sahara Desert </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88" marR="48788" marT="0" marB="0"/>
                </a:tc>
                <a:tc hMerge="1">
                  <a:txBody>
                    <a:bodyPr/>
                    <a:lstStyle/>
                    <a:p>
                      <a:pPr algn="l">
                        <a:lnSpc>
                          <a:spcPct val="115000"/>
                        </a:lnSpc>
                        <a:spcAft>
                          <a:spcPts val="1000"/>
                        </a:spcAft>
                      </a:pP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88" marR="48788" marT="0" marB="0"/>
                </a:tc>
                <a:extLst>
                  <a:ext uri="{0D108BD9-81ED-4DB2-BD59-A6C34878D82A}">
                    <a16:rowId xmlns:a16="http://schemas.microsoft.com/office/drawing/2014/main" val="2325852304"/>
                  </a:ext>
                </a:extLst>
              </a:tr>
              <a:tr h="174339">
                <a:tc>
                  <a:txBody>
                    <a:bodyPr/>
                    <a:lstStyle/>
                    <a:p>
                      <a:pPr algn="ctr">
                        <a:lnSpc>
                          <a:spcPct val="115000"/>
                        </a:lnSpc>
                        <a:spcAft>
                          <a:spcPts val="1000"/>
                        </a:spcAft>
                      </a:pPr>
                      <a:r>
                        <a:rPr lang="en-GB" sz="1100" b="1" dirty="0">
                          <a:effectLst/>
                        </a:rPr>
                        <a:t>Opportunities</a:t>
                      </a:r>
                      <a:endParaRPr lang="en-GB"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88" marR="48788" marT="0" marB="0"/>
                </a:tc>
                <a:tc>
                  <a:txBody>
                    <a:bodyPr/>
                    <a:lstStyle/>
                    <a:p>
                      <a:pPr algn="ctr">
                        <a:lnSpc>
                          <a:spcPct val="115000"/>
                        </a:lnSpc>
                        <a:spcAft>
                          <a:spcPts val="1000"/>
                        </a:spcAft>
                      </a:pPr>
                      <a:r>
                        <a:rPr lang="en-GB" sz="1100" b="1" dirty="0">
                          <a:effectLst/>
                        </a:rPr>
                        <a:t>Challenges</a:t>
                      </a:r>
                      <a:endParaRPr lang="en-GB"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88" marR="48788" marT="0" marB="0"/>
                </a:tc>
                <a:extLst>
                  <a:ext uri="{0D108BD9-81ED-4DB2-BD59-A6C34878D82A}">
                    <a16:rowId xmlns:a16="http://schemas.microsoft.com/office/drawing/2014/main" val="3533826917"/>
                  </a:ext>
                </a:extLst>
              </a:tr>
              <a:tr h="3165360">
                <a:tc>
                  <a:txBody>
                    <a:bodyPr/>
                    <a:lstStyle/>
                    <a:p>
                      <a:pPr algn="l"/>
                      <a:r>
                        <a:rPr lang="en-GB" sz="1100" b="1" kern="1200" dirty="0">
                          <a:effectLst/>
                        </a:rPr>
                        <a:t>Mineral resources: Phosphate in Morocco</a:t>
                      </a:r>
                      <a:endParaRPr lang="en-GB" sz="1100" b="1" dirty="0">
                        <a:effectLst/>
                      </a:endParaRPr>
                    </a:p>
                    <a:p>
                      <a:pPr algn="l"/>
                      <a:r>
                        <a:rPr lang="en-GB" sz="1100" kern="1200" dirty="0">
                          <a:effectLst/>
                        </a:rPr>
                        <a:t>Phosphate is a mineral used in cleaning products, phone batteries, fertilisers and fizzy drinks like Coca Cola for flavouring. It is estimated that 72% of the world’s phosphate are in Morocco which allows Morocco to trade with other countries.</a:t>
                      </a:r>
                      <a:r>
                        <a:rPr lang="en-GB" sz="1100" dirty="0">
                          <a:effectLst/>
                        </a:rPr>
                        <a:t> </a:t>
                      </a:r>
                    </a:p>
                    <a:p>
                      <a:pPr algn="l" eaLnBrk="0" fontAlgn="base" hangingPunct="0"/>
                      <a:r>
                        <a:rPr lang="en-GB" sz="1100" b="1" kern="1200" dirty="0">
                          <a:effectLst/>
                        </a:rPr>
                        <a:t>Renewable energy: Noor power station, Morocco</a:t>
                      </a:r>
                      <a:endParaRPr lang="en-GB" sz="1100" b="1" dirty="0">
                        <a:effectLst/>
                      </a:endParaRPr>
                    </a:p>
                    <a:p>
                      <a:pPr algn="l" eaLnBrk="0" fontAlgn="base" hangingPunct="0"/>
                      <a:r>
                        <a:rPr lang="en-US" sz="1100" kern="1200" dirty="0">
                          <a:effectLst/>
                        </a:rPr>
                        <a:t>Morocco has the world's largest concentrated solar power station which produces electricity from the sun.</a:t>
                      </a:r>
                      <a:r>
                        <a:rPr lang="en-US" sz="1100" dirty="0">
                          <a:effectLst/>
                        </a:rPr>
                        <a:t> </a:t>
                      </a:r>
                      <a:r>
                        <a:rPr lang="en-US" sz="1100" kern="1200" dirty="0">
                          <a:effectLst/>
                        </a:rPr>
                        <a:t>Noor power station produces enough electricity to power over 1 million homes and provides a more reliable electricity supply.</a:t>
                      </a:r>
                      <a:endParaRPr lang="en-GB" sz="1100" dirty="0">
                        <a:effectLst/>
                      </a:endParaRPr>
                    </a:p>
                    <a:p>
                      <a:pPr algn="l"/>
                      <a:r>
                        <a:rPr lang="en-GB" sz="1100" b="1" kern="1200" dirty="0">
                          <a:effectLst/>
                        </a:rPr>
                        <a:t>Tourism: Morocco</a:t>
                      </a:r>
                      <a:endParaRPr lang="en-GB" sz="1100" b="1" dirty="0">
                        <a:effectLst/>
                      </a:endParaRPr>
                    </a:p>
                    <a:p>
                      <a:pPr algn="l"/>
                      <a:r>
                        <a:rPr lang="en-GB" sz="1100" kern="1200" dirty="0">
                          <a:effectLst/>
                        </a:rPr>
                        <a:t>Hotels and desert camps in Morocco offer activities such as sandboarding and  camel trekking. Some luxury desert camps designed for wealthy tourists charge up to £100 a night. Morocco’s tourism industry employs 2.5 million people, providing jobs and income for people.</a:t>
                      </a:r>
                      <a:endParaRPr lang="en-GB" sz="1100" dirty="0">
                        <a:effectLst/>
                      </a:endParaRPr>
                    </a:p>
                  </a:txBody>
                  <a:tcPr marL="48788" marR="48788" marT="0" marB="0"/>
                </a:tc>
                <a:tc>
                  <a:txBody>
                    <a:bodyPr/>
                    <a:lstStyle/>
                    <a:p>
                      <a:pPr algn="l" fontAlgn="base"/>
                      <a:r>
                        <a:rPr lang="en-GB" sz="1100" b="1" kern="1200" dirty="0">
                          <a:effectLst/>
                        </a:rPr>
                        <a:t>Extreme Temperatures</a:t>
                      </a:r>
                      <a:endParaRPr lang="en-GB" sz="1100" b="1" dirty="0">
                        <a:effectLst/>
                      </a:endParaRPr>
                    </a:p>
                    <a:p>
                      <a:pPr algn="l" fontAlgn="base"/>
                      <a:r>
                        <a:rPr lang="en-GB" sz="1100" kern="1200" dirty="0">
                          <a:effectLst/>
                        </a:rPr>
                        <a:t>Daytime temperatures are often higher than 40°C. Exposure to this can lead to dehydration or death. Because of the extremely hot temperatures, fewer tourists visit during the summer.</a:t>
                      </a:r>
                      <a:endParaRPr lang="en-GB" sz="1100" dirty="0">
                        <a:effectLst/>
                      </a:endParaRPr>
                    </a:p>
                    <a:p>
                      <a:pPr algn="l" fontAlgn="base"/>
                      <a:r>
                        <a:rPr lang="en-GB" sz="1100" b="1" kern="1200" dirty="0">
                          <a:effectLst/>
                        </a:rPr>
                        <a:t>Water supply</a:t>
                      </a:r>
                      <a:endParaRPr lang="en-GB" sz="1100" b="1" dirty="0">
                        <a:effectLst/>
                      </a:endParaRPr>
                    </a:p>
                    <a:p>
                      <a:pPr algn="l" fontAlgn="base"/>
                      <a:r>
                        <a:rPr lang="en-GB" sz="1100" kern="1200" dirty="0">
                          <a:effectLst/>
                        </a:rPr>
                        <a:t>The Sahara has very low levels of annual rainfall (less than 70 mm in places). At the same time, farms in the region require water for irrigation to grow crops for the local population and to export and industry uses huge amounts of water to produce cement for construction.</a:t>
                      </a:r>
                      <a:endParaRPr lang="en-GB" sz="1100" dirty="0">
                        <a:effectLst/>
                      </a:endParaRPr>
                    </a:p>
                    <a:p>
                      <a:pPr algn="l" fontAlgn="base"/>
                      <a:r>
                        <a:rPr lang="en-GB" sz="1100" b="1" kern="1200" dirty="0">
                          <a:effectLst/>
                        </a:rPr>
                        <a:t>Inaccessibility</a:t>
                      </a:r>
                      <a:endParaRPr lang="en-GB" sz="1100" b="1" dirty="0">
                        <a:effectLst/>
                      </a:endParaRPr>
                    </a:p>
                    <a:p>
                      <a:pPr algn="l" fontAlgn="base"/>
                      <a:r>
                        <a:rPr lang="en-GB" sz="1100" kern="1200" dirty="0">
                          <a:effectLst/>
                        </a:rPr>
                        <a:t>The Sahara covers a vast area so many places are remote (distant and difficult to reach). The large distances and poor transport links means that planes must be used to transport people and materials which is very expensive.</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8788" marR="48788" marT="0" marB="0"/>
                </a:tc>
                <a:extLst>
                  <a:ext uri="{0D108BD9-81ED-4DB2-BD59-A6C34878D82A}">
                    <a16:rowId xmlns:a16="http://schemas.microsoft.com/office/drawing/2014/main" val="482768422"/>
                  </a:ext>
                </a:extLst>
              </a:tr>
            </a:tbl>
          </a:graphicData>
        </a:graphic>
      </p:graphicFrame>
      <p:sp>
        <p:nvSpPr>
          <p:cNvPr id="14" name="TextBox 13">
            <a:extLst>
              <a:ext uri="{FF2B5EF4-FFF2-40B4-BE49-F238E27FC236}">
                <a16:creationId xmlns:a16="http://schemas.microsoft.com/office/drawing/2014/main" id="{83768949-9803-6982-679E-A44F596F56F9}"/>
              </a:ext>
            </a:extLst>
          </p:cNvPr>
          <p:cNvSpPr txBox="1"/>
          <p:nvPr/>
        </p:nvSpPr>
        <p:spPr>
          <a:xfrm>
            <a:off x="191564" y="4307790"/>
            <a:ext cx="4816371" cy="2292935"/>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Calibri" panose="020F0502020204030204" pitchFamily="34" charset="0"/>
              </a:rPr>
              <a:t>Question 3: Coastal landscapes</a:t>
            </a:r>
          </a:p>
          <a:p>
            <a:r>
              <a:rPr lang="en-GB" sz="1100" b="1" dirty="0">
                <a:effectLst/>
                <a:latin typeface="Calibri" panose="020F0502020204030204" pitchFamily="34" charset="0"/>
                <a:ea typeface="Calibri" panose="020F0502020204030204" pitchFamily="34" charset="0"/>
              </a:rPr>
              <a:t>Example of a UK coastline with features of erosion and deposition – The Holderness Coast</a:t>
            </a:r>
          </a:p>
          <a:p>
            <a:r>
              <a:rPr lang="en-GB" sz="1100" dirty="0">
                <a:effectLst/>
                <a:latin typeface="Calibri" panose="020F0502020204030204" pitchFamily="34" charset="0"/>
                <a:ea typeface="Calibri" panose="020F0502020204030204" pitchFamily="34" charset="0"/>
              </a:rPr>
              <a:t>Erosion: CCASS (crack, cave, arch, stack, stump) are found at Flamborough Head.</a:t>
            </a:r>
            <a:endParaRPr lang="en-GB" sz="1100" b="1" dirty="0">
              <a:effectLst/>
              <a:latin typeface="Calibri" panose="020F0502020204030204" pitchFamily="34" charset="0"/>
              <a:ea typeface="Calibri" panose="020F0502020204030204" pitchFamily="34" charset="0"/>
            </a:endParaRPr>
          </a:p>
          <a:p>
            <a:r>
              <a:rPr lang="en-GB" sz="1100" dirty="0">
                <a:latin typeface="Calibri" panose="020F0502020204030204" pitchFamily="34" charset="0"/>
                <a:ea typeface="Calibri" panose="020F0502020204030204" pitchFamily="34" charset="0"/>
              </a:rPr>
              <a:t>Deposition: </a:t>
            </a:r>
            <a:r>
              <a:rPr lang="en-GB" sz="1100" dirty="0">
                <a:effectLst/>
                <a:latin typeface="Calibri" panose="020F0502020204030204" pitchFamily="34" charset="0"/>
                <a:ea typeface="Calibri" panose="020F0502020204030204" pitchFamily="34" charset="0"/>
              </a:rPr>
              <a:t>Spit – Spurn Head to the south of the Holderness Coast</a:t>
            </a:r>
            <a:endParaRPr lang="en-GB" sz="1100" b="1" dirty="0">
              <a:latin typeface="Calibri" panose="020F0502020204030204" pitchFamily="34" charset="0"/>
              <a:ea typeface="Calibri" panose="020F0502020204030204" pitchFamily="34" charset="0"/>
            </a:endParaRPr>
          </a:p>
          <a:p>
            <a:r>
              <a:rPr lang="en-GB" sz="1100" b="1" dirty="0">
                <a:effectLst/>
                <a:latin typeface="Calibri" panose="020F0502020204030204" pitchFamily="34" charset="0"/>
                <a:ea typeface="Calibri" panose="020F0502020204030204" pitchFamily="34" charset="0"/>
                <a:cs typeface="Calibri" panose="020F0502020204030204" pitchFamily="34" charset="0"/>
              </a:rPr>
              <a:t>Why were management strategie</a:t>
            </a:r>
            <a:r>
              <a:rPr lang="en-GB" sz="1100" b="1" dirty="0">
                <a:latin typeface="Calibri" panose="020F0502020204030204" pitchFamily="34" charset="0"/>
                <a:ea typeface="Calibri" panose="020F0502020204030204" pitchFamily="34" charset="0"/>
                <a:cs typeface="Calibri" panose="020F0502020204030204" pitchFamily="34" charset="0"/>
              </a:rPr>
              <a:t>s </a:t>
            </a:r>
            <a:r>
              <a:rPr lang="en-GB" sz="1100" b="1" dirty="0">
                <a:effectLst/>
                <a:latin typeface="Calibri" panose="020F0502020204030204" pitchFamily="34" charset="0"/>
                <a:ea typeface="Calibri" panose="020F0502020204030204" pitchFamily="34" charset="0"/>
                <a:cs typeface="Calibri" panose="020F0502020204030204" pitchFamily="34" charset="0"/>
              </a:rPr>
              <a:t>needed?</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rPr>
              <a:t>Erosion was 1.8m a year due to destructive waves and weak geology (boulder clay).</a:t>
            </a:r>
          </a:p>
          <a:p>
            <a:r>
              <a:rPr lang="en-GB" sz="1100" b="1" dirty="0">
                <a:effectLst/>
                <a:latin typeface="Calibri" panose="020F0502020204030204" pitchFamily="34" charset="0"/>
                <a:ea typeface="Calibri" panose="020F0502020204030204" pitchFamily="34" charset="0"/>
                <a:cs typeface="Calibri" panose="020F0502020204030204" pitchFamily="34" charset="0"/>
              </a:rPr>
              <a:t>What strategies were used?</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rPr>
              <a:t>Rock groyne in Mappleton at a cost of £2 million in 1991.</a:t>
            </a:r>
            <a:endParaRPr lang="en-GB" sz="1100" dirty="0">
              <a:latin typeface="Calibri" panose="020F0502020204030204" pitchFamily="34" charset="0"/>
              <a:ea typeface="Calibri" panose="020F0502020204030204" pitchFamily="34" charset="0"/>
            </a:endParaRPr>
          </a:p>
          <a:p>
            <a:r>
              <a:rPr lang="en-GB" sz="1100" b="1" dirty="0">
                <a:effectLst/>
                <a:latin typeface="Calibri" panose="020F0502020204030204" pitchFamily="34" charset="0"/>
                <a:ea typeface="Calibri" panose="020F0502020204030204" pitchFamily="34" charset="0"/>
                <a:cs typeface="Calibri" panose="020F0502020204030204" pitchFamily="34" charset="0"/>
              </a:rPr>
              <a:t>What were the positive impacts?</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rPr>
              <a:t>Stopped erosion in Mappleton and saved the village from falling into sea.</a:t>
            </a:r>
          </a:p>
          <a:p>
            <a:r>
              <a:rPr lang="en-GB" sz="1100" b="1" dirty="0">
                <a:effectLst/>
                <a:latin typeface="Calibri" panose="020F0502020204030204" pitchFamily="34" charset="0"/>
                <a:ea typeface="Calibri" panose="020F0502020204030204" pitchFamily="34" charset="0"/>
                <a:cs typeface="Calibri" panose="020F0502020204030204" pitchFamily="34" charset="0"/>
              </a:rPr>
              <a:t>How did the management strategies cause conflicts?</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rPr>
              <a:t>Increased erosion further south in Great Cowden to 10m a year and Cliff House Farm fell into the sea.</a:t>
            </a:r>
            <a:endParaRPr lang="en-GB" sz="1100" dirty="0"/>
          </a:p>
        </p:txBody>
      </p:sp>
      <p:sp>
        <p:nvSpPr>
          <p:cNvPr id="16" name="TextBox 15">
            <a:extLst>
              <a:ext uri="{FF2B5EF4-FFF2-40B4-BE49-F238E27FC236}">
                <a16:creationId xmlns:a16="http://schemas.microsoft.com/office/drawing/2014/main" id="{8D1F5BE6-7E9F-76FD-E1FF-E52D5FFCB134}"/>
              </a:ext>
            </a:extLst>
          </p:cNvPr>
          <p:cNvSpPr txBox="1"/>
          <p:nvPr/>
        </p:nvSpPr>
        <p:spPr>
          <a:xfrm>
            <a:off x="5178056" y="4227231"/>
            <a:ext cx="6822379" cy="2462213"/>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Calibri" panose="020F0502020204030204" pitchFamily="34" charset="0"/>
              </a:rPr>
              <a:t>Question 4: River landscapes</a:t>
            </a:r>
          </a:p>
          <a:p>
            <a:pPr algn="ctr"/>
            <a:r>
              <a:rPr lang="en-GB" sz="1100" b="1" dirty="0">
                <a:effectLst/>
                <a:latin typeface="Calibri" panose="020F0502020204030204" pitchFamily="34" charset="0"/>
                <a:ea typeface="Calibri" panose="020F0502020204030204" pitchFamily="34" charset="0"/>
              </a:rPr>
              <a:t>River with features of erosion and deposition - </a:t>
            </a:r>
            <a:r>
              <a:rPr lang="en-GB" sz="1100" dirty="0">
                <a:effectLst/>
                <a:latin typeface="Calibri" panose="020F0502020204030204" pitchFamily="34" charset="0"/>
                <a:ea typeface="Calibri" panose="020F0502020204030204" pitchFamily="34" charset="0"/>
              </a:rPr>
              <a:t>River Aire (Bradford/Leeds)</a:t>
            </a:r>
          </a:p>
          <a:p>
            <a:r>
              <a:rPr lang="en-GB" sz="1100" b="1" dirty="0">
                <a:effectLst/>
                <a:latin typeface="Calibri" panose="020F0502020204030204" pitchFamily="34" charset="0"/>
                <a:ea typeface="Calibri" panose="020F0502020204030204" pitchFamily="34" charset="0"/>
                <a:cs typeface="Calibri" panose="020F0502020204030204" pitchFamily="34" charset="0"/>
              </a:rPr>
              <a:t>What are the features of erosion?</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Janet’s Foss is a small waterfall close to the source in Malham.</a:t>
            </a:r>
          </a:p>
          <a:p>
            <a:r>
              <a:rPr lang="en-GB" sz="1100" b="1" dirty="0">
                <a:effectLst/>
                <a:latin typeface="Calibri" panose="020F0502020204030204" pitchFamily="34" charset="0"/>
                <a:ea typeface="Calibri" panose="020F0502020204030204" pitchFamily="34" charset="0"/>
                <a:cs typeface="Calibri" panose="020F0502020204030204" pitchFamily="34" charset="0"/>
              </a:rPr>
              <a:t>What are the features of deposition?</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The River Aire has meanders between Keighley and Shipley.</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1100" b="1" dirty="0">
                <a:effectLst/>
                <a:latin typeface="Calibri" panose="020F0502020204030204" pitchFamily="34" charset="0"/>
                <a:ea typeface="Calibri" panose="020F0502020204030204" pitchFamily="34" charset="0"/>
              </a:rPr>
              <a:t>Flood management strategy</a:t>
            </a:r>
            <a:r>
              <a:rPr lang="en-GB" sz="1100" b="1" dirty="0">
                <a:latin typeface="Calibri" panose="020F0502020204030204" pitchFamily="34" charset="0"/>
                <a:ea typeface="Calibri" panose="020F0502020204030204" pitchFamily="34" charset="0"/>
                <a:cs typeface="Times New Roman" panose="02020603050405020304" pitchFamily="18" charset="0"/>
              </a:rPr>
              <a:t> - </a:t>
            </a:r>
            <a:r>
              <a:rPr lang="en-GB" sz="1100" dirty="0">
                <a:effectLst/>
                <a:latin typeface="Calibri" panose="020F0502020204030204" pitchFamily="34" charset="0"/>
                <a:ea typeface="Calibri" panose="020F0502020204030204" pitchFamily="34" charset="0"/>
              </a:rPr>
              <a:t>Boscastle, Cornwall</a:t>
            </a:r>
          </a:p>
          <a:p>
            <a:r>
              <a:rPr lang="en-GB" sz="1100" b="1" dirty="0">
                <a:effectLst/>
                <a:latin typeface="Calibri" panose="020F0502020204030204" pitchFamily="34" charset="0"/>
                <a:ea typeface="Calibri" panose="020F0502020204030204" pitchFamily="34" charset="0"/>
                <a:cs typeface="Calibri" panose="020F0502020204030204" pitchFamily="34" charset="0"/>
              </a:rPr>
              <a:t>Why was the scheme needed?</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rPr>
              <a:t>A flood destroyed much of the village in 2004. </a:t>
            </a:r>
            <a:r>
              <a:rPr lang="en-GB" sz="1100" dirty="0">
                <a:effectLst/>
                <a:latin typeface="Calibri" panose="020F0502020204030204" pitchFamily="34" charset="0"/>
                <a:ea typeface="Times New Roman" panose="02020603050405020304" pitchFamily="18" charset="0"/>
                <a:cs typeface="Calibri" panose="020F0502020204030204" pitchFamily="34" charset="0"/>
              </a:rPr>
              <a:t>No one died but over 50 cars were swept into the sea, several homes were destroyed and </a:t>
            </a:r>
            <a:r>
              <a:rPr lang="en-GB" sz="1100" dirty="0">
                <a:latin typeface="Calibri" panose="020F0502020204030204" pitchFamily="34" charset="0"/>
                <a:ea typeface="Times New Roman" panose="02020603050405020304" pitchFamily="18" charset="0"/>
                <a:cs typeface="Calibri" panose="020F0502020204030204" pitchFamily="34" charset="0"/>
              </a:rPr>
              <a:t>t</a:t>
            </a:r>
            <a:r>
              <a:rPr lang="en-GB" sz="1100" dirty="0">
                <a:effectLst/>
                <a:latin typeface="Calibri" panose="020F0502020204030204" pitchFamily="34" charset="0"/>
                <a:ea typeface="Times New Roman" panose="02020603050405020304" pitchFamily="18" charset="0"/>
                <a:cs typeface="Calibri" panose="020F0502020204030204" pitchFamily="34" charset="0"/>
              </a:rPr>
              <a:t>ourism decreased.</a:t>
            </a:r>
          </a:p>
          <a:p>
            <a:r>
              <a:rPr lang="en-GB" sz="1100" b="1" dirty="0">
                <a:effectLst/>
                <a:latin typeface="Calibri" panose="020F0502020204030204" pitchFamily="34" charset="0"/>
                <a:ea typeface="Calibri" panose="020F0502020204030204" pitchFamily="34" charset="0"/>
                <a:cs typeface="Calibri" panose="020F0502020204030204" pitchFamily="34" charset="0"/>
              </a:rPr>
              <a:t>What strategies were used?</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Replaced the old bridge </a:t>
            </a:r>
            <a:r>
              <a:rPr lang="en-GB" sz="1100" dirty="0">
                <a:effectLst/>
                <a:latin typeface="Calibri" panose="020F0502020204030204" pitchFamily="34" charset="0"/>
                <a:ea typeface="Times New Roman" panose="02020603050405020304" pitchFamily="18" charset="0"/>
              </a:rPr>
              <a:t>with a new higher bridge so more water could run underneath </a:t>
            </a:r>
            <a:r>
              <a:rPr lang="en-GB" sz="1100" dirty="0">
                <a:latin typeface="Calibri" panose="020F0502020204030204" pitchFamily="34" charset="0"/>
                <a:ea typeface="Calibri" panose="020F0502020204030204" pitchFamily="34" charset="0"/>
                <a:cs typeface="Times New Roman" panose="02020603050405020304" pitchFamily="18" charset="0"/>
              </a:rPr>
              <a:t>and t</a:t>
            </a:r>
            <a:r>
              <a:rPr lang="en-GB" sz="1100" dirty="0">
                <a:effectLst/>
                <a:latin typeface="Calibri" panose="020F0502020204030204" pitchFamily="34" charset="0"/>
                <a:ea typeface="Calibri" panose="020F0502020204030204" pitchFamily="34" charset="0"/>
              </a:rPr>
              <a:t>he river channel was widened and deepened.</a:t>
            </a:r>
          </a:p>
          <a:p>
            <a:r>
              <a:rPr lang="en-GB" sz="1100" b="1" dirty="0">
                <a:effectLst/>
                <a:latin typeface="Calibri" panose="020F0502020204030204" pitchFamily="34" charset="0"/>
                <a:ea typeface="Calibri" panose="020F0502020204030204" pitchFamily="34" charset="0"/>
                <a:cs typeface="Calibri" panose="020F0502020204030204" pitchFamily="34" charset="0"/>
              </a:rPr>
              <a:t>Social impacts of the strategy:</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Noise and disruption over 4 years while construction was taking place.</a:t>
            </a:r>
          </a:p>
          <a:p>
            <a:pPr lvl="0"/>
            <a:r>
              <a:rPr lang="en-GB" sz="1100" b="1" dirty="0">
                <a:effectLst/>
                <a:latin typeface="Calibri" panose="020F0502020204030204" pitchFamily="34" charset="0"/>
                <a:ea typeface="Calibri" panose="020F0502020204030204" pitchFamily="34" charset="0"/>
                <a:cs typeface="Calibri" panose="020F0502020204030204" pitchFamily="34" charset="0"/>
              </a:rPr>
              <a:t>Economic impacts of the strategy:</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b="1" dirty="0">
                <a:latin typeface="Calibri" panose="020F0502020204030204" pitchFamily="34" charset="0"/>
                <a:ea typeface="Calibri" panose="020F0502020204030204" pitchFamily="34" charset="0"/>
                <a:cs typeface="Calibri" panose="020F0502020204030204" pitchFamily="34" charset="0"/>
              </a:rPr>
              <a:t>I</a:t>
            </a:r>
            <a:r>
              <a:rPr lang="en-GB" sz="1100" dirty="0">
                <a:effectLst/>
                <a:latin typeface="Calibri" panose="020F0502020204030204" pitchFamily="34" charset="0"/>
                <a:ea typeface="Times New Roman" panose="02020603050405020304" pitchFamily="18" charset="0"/>
                <a:cs typeface="Calibri" panose="020F0502020204030204" pitchFamily="34" charset="0"/>
              </a:rPr>
              <a:t>nsurance costs have reduced as homes/businesses are at less risk from flooding.</a:t>
            </a:r>
            <a:endParaRPr lang="en-GB" sz="1100" dirty="0">
              <a:effectLst/>
              <a:latin typeface="Calibri" panose="020F0502020204030204" pitchFamily="34" charset="0"/>
              <a:ea typeface="Times New Roman" panose="02020603050405020304" pitchFamily="18" charset="0"/>
            </a:endParaRPr>
          </a:p>
          <a:p>
            <a:pPr lvl="0"/>
            <a:r>
              <a:rPr lang="en-GB" sz="1100" b="1" dirty="0">
                <a:effectLst/>
                <a:latin typeface="Calibri" panose="020F0502020204030204" pitchFamily="34" charset="0"/>
                <a:ea typeface="Calibri" panose="020F0502020204030204" pitchFamily="34" charset="0"/>
                <a:cs typeface="Calibri" panose="020F0502020204030204" pitchFamily="34" charset="0"/>
              </a:rPr>
              <a:t>Environmental impacts of the strategy:</a:t>
            </a:r>
            <a:r>
              <a:rPr lang="en-GB" sz="1100" b="1" dirty="0">
                <a:latin typeface="Calibri" panose="020F0502020204030204" pitchFamily="34" charset="0"/>
                <a:ea typeface="Calibri" panose="020F0502020204030204" pitchFamily="34" charset="0"/>
                <a:cs typeface="Times New Roman" panose="02020603050405020304" pitchFamily="18" charset="0"/>
              </a:rPr>
              <a:t> </a:t>
            </a:r>
            <a:r>
              <a:rPr lang="en-GB" sz="1100" dirty="0">
                <a:effectLst/>
                <a:latin typeface="Calibri" panose="020F0502020204030204" pitchFamily="34" charset="0"/>
                <a:ea typeface="Calibri" panose="020F0502020204030204" pitchFamily="34" charset="0"/>
                <a:cs typeface="Calibri" panose="020F0502020204030204" pitchFamily="34" charset="0"/>
              </a:rPr>
              <a:t>Trees and vegetation on the river banks removed, </a:t>
            </a:r>
            <a:r>
              <a:rPr lang="en-GB" sz="1100" dirty="0">
                <a:latin typeface="Calibri" panose="020F0502020204030204" pitchFamily="34" charset="0"/>
                <a:ea typeface="Calibri" panose="020F0502020204030204" pitchFamily="34" charset="0"/>
                <a:cs typeface="Calibri" panose="020F0502020204030204" pitchFamily="34" charset="0"/>
              </a:rPr>
              <a:t>t</a:t>
            </a:r>
            <a:r>
              <a:rPr lang="en-GB" sz="1100" dirty="0">
                <a:effectLst/>
                <a:latin typeface="Calibri" panose="020F0502020204030204" pitchFamily="34" charset="0"/>
                <a:ea typeface="Times New Roman" panose="02020603050405020304" pitchFamily="18" charset="0"/>
              </a:rPr>
              <a:t>he new river channel has been engineered to look natural and function as a normal river.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1266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EFB869-751A-B2D2-87CD-9512D914CAE5}"/>
              </a:ext>
            </a:extLst>
          </p:cNvPr>
          <p:cNvSpPr txBox="1"/>
          <p:nvPr/>
        </p:nvSpPr>
        <p:spPr>
          <a:xfrm>
            <a:off x="149118" y="50845"/>
            <a:ext cx="5819667" cy="584775"/>
          </a:xfrm>
          <a:prstGeom prst="rect">
            <a:avLst/>
          </a:prstGeom>
          <a:noFill/>
        </p:spPr>
        <p:txBody>
          <a:bodyPr wrap="square" rtlCol="0">
            <a:spAutoFit/>
          </a:bodyPr>
          <a:lstStyle/>
          <a:p>
            <a:pPr algn="ctr"/>
            <a:r>
              <a:rPr lang="en-GB" sz="1600" b="1" dirty="0"/>
              <a:t>GCSE Geography</a:t>
            </a:r>
          </a:p>
          <a:p>
            <a:pPr algn="ctr"/>
            <a:r>
              <a:rPr lang="en-GB" sz="1600" b="1" dirty="0"/>
              <a:t>Paper 2 case studies &amp; examples</a:t>
            </a:r>
            <a:endParaRPr lang="en-GB" sz="1200" b="1" dirty="0"/>
          </a:p>
        </p:txBody>
      </p:sp>
      <p:graphicFrame>
        <p:nvGraphicFramePr>
          <p:cNvPr id="5" name="Table 4">
            <a:extLst>
              <a:ext uri="{FF2B5EF4-FFF2-40B4-BE49-F238E27FC236}">
                <a16:creationId xmlns:a16="http://schemas.microsoft.com/office/drawing/2014/main" id="{FDCAB4B4-2BFA-07D7-1120-8CDE84FFD3AE}"/>
              </a:ext>
            </a:extLst>
          </p:cNvPr>
          <p:cNvGraphicFramePr>
            <a:graphicFrameLocks noGrp="1"/>
          </p:cNvGraphicFramePr>
          <p:nvPr>
            <p:extLst>
              <p:ext uri="{D42A27DB-BD31-4B8C-83A1-F6EECF244321}">
                <p14:modId xmlns:p14="http://schemas.microsoft.com/office/powerpoint/2010/main" val="4183610250"/>
              </p:ext>
            </p:extLst>
          </p:nvPr>
        </p:nvGraphicFramePr>
        <p:xfrm>
          <a:off x="149118" y="717068"/>
          <a:ext cx="5819668" cy="5756031"/>
        </p:xfrm>
        <a:graphic>
          <a:graphicData uri="http://schemas.openxmlformats.org/drawingml/2006/table">
            <a:tbl>
              <a:tblPr firstRow="1" firstCol="1" bandRow="1">
                <a:tableStyleId>{5940675A-B579-460E-94D1-54222C63F5DA}</a:tableStyleId>
              </a:tblPr>
              <a:tblGrid>
                <a:gridCol w="1978400">
                  <a:extLst>
                    <a:ext uri="{9D8B030D-6E8A-4147-A177-3AD203B41FA5}">
                      <a16:colId xmlns:a16="http://schemas.microsoft.com/office/drawing/2014/main" val="2617886901"/>
                    </a:ext>
                  </a:extLst>
                </a:gridCol>
                <a:gridCol w="1987700">
                  <a:extLst>
                    <a:ext uri="{9D8B030D-6E8A-4147-A177-3AD203B41FA5}">
                      <a16:colId xmlns:a16="http://schemas.microsoft.com/office/drawing/2014/main" val="2853566162"/>
                    </a:ext>
                  </a:extLst>
                </a:gridCol>
                <a:gridCol w="1853568">
                  <a:extLst>
                    <a:ext uri="{9D8B030D-6E8A-4147-A177-3AD203B41FA5}">
                      <a16:colId xmlns:a16="http://schemas.microsoft.com/office/drawing/2014/main" val="1870296648"/>
                    </a:ext>
                  </a:extLst>
                </a:gridCol>
              </a:tblGrid>
              <a:tr h="143497">
                <a:tc gridSpan="3">
                  <a:txBody>
                    <a:bodyPr/>
                    <a:lstStyle/>
                    <a:p>
                      <a:pPr algn="ctr">
                        <a:lnSpc>
                          <a:spcPct val="107000"/>
                        </a:lnSpc>
                        <a:spcAft>
                          <a:spcPts val="800"/>
                        </a:spcAft>
                      </a:pPr>
                      <a:r>
                        <a:rPr lang="en-GB" sz="1200" b="1" dirty="0">
                          <a:effectLst/>
                        </a:rPr>
                        <a:t>Question 1: Urban issues and challenges – LIC/NEE city (Rio de Janeiro)</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72705222"/>
                  </a:ext>
                </a:extLst>
              </a:tr>
              <a:tr h="189612">
                <a:tc gridSpan="3">
                  <a:txBody>
                    <a:bodyPr/>
                    <a:lstStyle/>
                    <a:p>
                      <a:pPr>
                        <a:lnSpc>
                          <a:spcPct val="100000"/>
                        </a:lnSpc>
                        <a:spcAft>
                          <a:spcPts val="0"/>
                        </a:spcAft>
                      </a:pPr>
                      <a:r>
                        <a:rPr lang="en-GB" sz="1100" b="1" dirty="0">
                          <a:effectLst/>
                        </a:rPr>
                        <a:t>Location: </a:t>
                      </a:r>
                      <a:r>
                        <a:rPr lang="en-GB" sz="1100" dirty="0">
                          <a:effectLst/>
                        </a:rPr>
                        <a:t>Rio is located on the south east coast of Brazil.</a:t>
                      </a:r>
                    </a:p>
                  </a:txBody>
                  <a:tcPr marL="68580" marR="68580" marT="0" marB="0" anchor="ctr"/>
                </a:tc>
                <a:tc hMerge="1">
                  <a:txBody>
                    <a:bodyPr/>
                    <a:lstStyle/>
                    <a:p>
                      <a:pPr>
                        <a:lnSpc>
                          <a:spcPct val="107000"/>
                        </a:lnSpc>
                        <a:spcAft>
                          <a:spcPts val="800"/>
                        </a:spcAft>
                      </a:pPr>
                      <a:r>
                        <a:rPr lang="en-GB" sz="1100" dirty="0">
                          <a:effectLst/>
                        </a:rPr>
                        <a:t>Location and importance:</a:t>
                      </a:r>
                    </a:p>
                    <a:p>
                      <a:pPr>
                        <a:lnSpc>
                          <a:spcPct val="107000"/>
                        </a:lnSpc>
                        <a:spcAft>
                          <a:spcPts val="800"/>
                        </a:spcAft>
                      </a:pPr>
                      <a:r>
                        <a:rPr lang="en-GB" sz="1100" dirty="0">
                          <a:effectLst/>
                        </a:rPr>
                        <a:t>Rio is located on the South West coast of Brazil around 200km East of Sao Paulo.</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800"/>
                        </a:spcAft>
                      </a:pPr>
                      <a:r>
                        <a:rPr lang="en-GB" sz="1100" dirty="0">
                          <a:effectLst/>
                        </a:rPr>
                        <a:t>Cause of growth: Rural to urban migration from the countryside of Brazil.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8308057"/>
                  </a:ext>
                </a:extLst>
              </a:tr>
              <a:tr h="1446400">
                <a:tc>
                  <a:txBody>
                    <a:bodyPr/>
                    <a:lstStyle/>
                    <a:p>
                      <a:pPr>
                        <a:lnSpc>
                          <a:spcPct val="100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Importance of Rio:</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Produces 5% of Brazil’s GDP and has 5 major ports which trades with other countries.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Rio’s beaches (e.g. Copacabana) and Christ the Redeemer statue attract millions of tourists each year. </a:t>
                      </a:r>
                    </a:p>
                  </a:txBody>
                  <a:tcPr marL="68580" marR="68580" marT="0" marB="0"/>
                </a:tc>
                <a:tc>
                  <a:txBody>
                    <a:bodyPr/>
                    <a:lstStyle/>
                    <a:p>
                      <a:pPr>
                        <a:lnSpc>
                          <a:spcPct val="100000"/>
                        </a:lnSpc>
                        <a:spcAft>
                          <a:spcPts val="0"/>
                        </a:spcAft>
                      </a:pPr>
                      <a:r>
                        <a:rPr lang="en-GB" sz="1100" b="1" dirty="0">
                          <a:effectLst/>
                          <a:latin typeface="Calibri" panose="020F0502020204030204" pitchFamily="34" charset="0"/>
                          <a:ea typeface="Calibri" panose="020F0502020204030204" pitchFamily="34" charset="0"/>
                          <a:cs typeface="Calibri" panose="020F0502020204030204" pitchFamily="34" charset="0"/>
                        </a:rPr>
                        <a:t>Economic opportunities: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Many </a:t>
                      </a:r>
                      <a:r>
                        <a:rPr lang="en-GB" sz="1100" b="0" kern="1200" dirty="0">
                          <a:solidFill>
                            <a:schemeClr val="tx1"/>
                          </a:solidFill>
                          <a:effectLst/>
                          <a:latin typeface="+mn-lt"/>
                          <a:ea typeface="+mn-ea"/>
                          <a:cs typeface="+mn-cs"/>
                        </a:rPr>
                        <a:t>formal sector </a:t>
                      </a:r>
                      <a:r>
                        <a:rPr lang="en-GB" sz="1100" kern="1200" dirty="0">
                          <a:solidFill>
                            <a:schemeClr val="tx1"/>
                          </a:solidFill>
                          <a:effectLst/>
                          <a:latin typeface="+mn-lt"/>
                          <a:ea typeface="+mn-ea"/>
                          <a:cs typeface="+mn-cs"/>
                        </a:rPr>
                        <a:t>jobs in Rio are in finance, retail and steel industry (Rio has the largest steelworks in South America at Sepetiba Bay).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Rio hosted the 2014 World Cup /2016 Olympic Games which created many jobs.</a:t>
                      </a:r>
                    </a:p>
                  </a:txBody>
                  <a:tcPr marL="68580" marR="68580" marT="0" marB="0"/>
                </a:tc>
                <a:tc>
                  <a:txBody>
                    <a:bodyPr/>
                    <a:lstStyle/>
                    <a:p>
                      <a:pPr>
                        <a:lnSpc>
                          <a:spcPct val="100000"/>
                        </a:lnSpc>
                        <a:spcAft>
                          <a:spcPts val="0"/>
                        </a:spcAft>
                      </a:pPr>
                      <a:r>
                        <a:rPr lang="en-GB" sz="1100" b="1" dirty="0">
                          <a:effectLst/>
                          <a:latin typeface="Calibri" panose="020F0502020204030204" pitchFamily="34" charset="0"/>
                          <a:ea typeface="Calibri" panose="020F0502020204030204" pitchFamily="34" charset="0"/>
                          <a:cs typeface="Calibri" panose="020F0502020204030204" pitchFamily="34" charset="0"/>
                        </a:rPr>
                        <a:t>Social opportunities: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0000"/>
                        </a:lnSpc>
                        <a:spcAft>
                          <a:spcPts val="0"/>
                        </a:spcAft>
                        <a:buFont typeface="Arial" panose="020B0604020202020204" pitchFamily="34" charset="0"/>
                        <a:buChar char="•"/>
                      </a:pPr>
                      <a:r>
                        <a:rPr lang="en-GB" sz="1100" kern="1200" dirty="0">
                          <a:solidFill>
                            <a:schemeClr val="tx1"/>
                          </a:solidFill>
                          <a:effectLst/>
                          <a:latin typeface="+mn-lt"/>
                          <a:ea typeface="+mn-ea"/>
                          <a:cs typeface="+mn-cs"/>
                        </a:rPr>
                        <a:t>Improved access to housing, education and healthcare improves quality of 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If children complete their education, they are more likely to find well paid formal sector jobs.</a:t>
                      </a:r>
                    </a:p>
                  </a:txBody>
                  <a:tcPr marL="68580" marR="68580" marT="0" marB="0"/>
                </a:tc>
                <a:extLst>
                  <a:ext uri="{0D108BD9-81ED-4DB2-BD59-A6C34878D82A}">
                    <a16:rowId xmlns:a16="http://schemas.microsoft.com/office/drawing/2014/main" val="44544068"/>
                  </a:ext>
                </a:extLst>
              </a:tr>
              <a:tr h="1591040">
                <a:tc>
                  <a:txBody>
                    <a:bodyPr/>
                    <a:lstStyle/>
                    <a:p>
                      <a:pPr>
                        <a:lnSpc>
                          <a:spcPct val="100000"/>
                        </a:lnSpc>
                        <a:spcAft>
                          <a:spcPts val="0"/>
                        </a:spcAft>
                      </a:pPr>
                      <a:r>
                        <a:rPr lang="en-GB" sz="1100" b="1" dirty="0">
                          <a:effectLst/>
                        </a:rPr>
                        <a:t>Economic challenges:</a:t>
                      </a:r>
                    </a:p>
                    <a:p>
                      <a:pPr marL="171450" indent="-171450">
                        <a:lnSpc>
                          <a:spcPct val="100000"/>
                        </a:lnSpc>
                        <a:spcAft>
                          <a:spcPts val="0"/>
                        </a:spcAft>
                        <a:buFont typeface="Arial" panose="020B0604020202020204" pitchFamily="34" charset="0"/>
                        <a:buChar char="•"/>
                      </a:pPr>
                      <a:r>
                        <a:rPr lang="en-GB" sz="1100" kern="1200" dirty="0">
                          <a:solidFill>
                            <a:schemeClr val="tx1"/>
                          </a:solidFill>
                          <a:effectLst/>
                          <a:latin typeface="+mn-lt"/>
                          <a:ea typeface="+mn-ea"/>
                          <a:cs typeface="+mn-cs"/>
                        </a:rPr>
                        <a:t>Unemployment is high at 20%. </a:t>
                      </a:r>
                    </a:p>
                    <a:p>
                      <a:pPr marL="171450" indent="-171450">
                        <a:lnSpc>
                          <a:spcPct val="100000"/>
                        </a:lnSpc>
                        <a:spcAft>
                          <a:spcPts val="0"/>
                        </a:spcAft>
                        <a:buFont typeface="Arial" panose="020B0604020202020204" pitchFamily="34" charset="0"/>
                        <a:buChar char="•"/>
                      </a:pPr>
                      <a:r>
                        <a:rPr lang="en-GB" sz="1100" kern="1200" dirty="0">
                          <a:solidFill>
                            <a:schemeClr val="tx1"/>
                          </a:solidFill>
                          <a:effectLst/>
                          <a:latin typeface="+mn-lt"/>
                          <a:ea typeface="+mn-ea"/>
                          <a:cs typeface="+mn-cs"/>
                        </a:rPr>
                        <a:t>Many jobs are poorly paid in the informal sector with average incomes less than £75 a month so the government benefit from less income tax and cannot improve infrastructure such as schools or hospitals.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0000"/>
                        </a:lnSpc>
                        <a:spcAft>
                          <a:spcPts val="0"/>
                        </a:spcAft>
                      </a:pPr>
                      <a:r>
                        <a:rPr lang="en-GB" sz="1100" b="1" dirty="0">
                          <a:effectLst/>
                        </a:rPr>
                        <a:t>Social challenges: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In non-improved favelas, around 12% of homes don't have running water and 30% have no electricity.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Drug gangs dominate favelas. There is a high murder rate of 20 per 1000 people in favelas.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Narrow roads in favelas means waste builds up in streets increasing risk of disease. </a:t>
                      </a:r>
                    </a:p>
                  </a:txBody>
                  <a:tcPr marL="68580" marR="68580" marT="0" marB="0"/>
                </a:tc>
                <a:tc>
                  <a:txBody>
                    <a:bodyPr/>
                    <a:lstStyle/>
                    <a:p>
                      <a:pPr>
                        <a:lnSpc>
                          <a:spcPct val="100000"/>
                        </a:lnSpc>
                        <a:spcAft>
                          <a:spcPts val="0"/>
                        </a:spcAft>
                      </a:pPr>
                      <a:r>
                        <a:rPr lang="en-GB" sz="1100" b="1" dirty="0">
                          <a:effectLst/>
                        </a:rPr>
                        <a:t>Environmental challenges: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75% of Rio's air pollution is caused by exhaust fumes from 2.7 million vehicles.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a:solidFill>
                            <a:schemeClr val="tx1"/>
                          </a:solidFill>
                          <a:effectLst/>
                          <a:latin typeface="+mn-lt"/>
                          <a:ea typeface="+mn-ea"/>
                          <a:cs typeface="+mn-cs"/>
                        </a:rPr>
                        <a:t>Steep relief around Rio trap air pollution making conditions worse.</a:t>
                      </a:r>
                      <a:endParaRPr lang="en-GB" sz="1100" b="1" dirty="0">
                        <a:effectLst/>
                      </a:endParaRP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5,400 people died in Rio due to air pollution in 2014. Rio's murder levels resulted in 3,117 deaths in 2014.</a:t>
                      </a:r>
                    </a:p>
                  </a:txBody>
                  <a:tcPr marL="68580" marR="68580" marT="0" marB="0"/>
                </a:tc>
                <a:extLst>
                  <a:ext uri="{0D108BD9-81ED-4DB2-BD59-A6C34878D82A}">
                    <a16:rowId xmlns:a16="http://schemas.microsoft.com/office/drawing/2014/main" val="3644417905"/>
                  </a:ext>
                </a:extLst>
              </a:tr>
              <a:tr h="1691268">
                <a:tc gridSpan="3">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kern="1200" dirty="0">
                          <a:solidFill>
                            <a:schemeClr val="tx1"/>
                          </a:solidFill>
                          <a:effectLst/>
                          <a:latin typeface="+mn-lt"/>
                          <a:ea typeface="+mn-ea"/>
                          <a:cs typeface="+mn-cs"/>
                        </a:rPr>
                        <a:t>How urban planning is improving quality of life for the urban poor – the Favela-Bairro Project</a:t>
                      </a:r>
                    </a:p>
                    <a:p>
                      <a:r>
                        <a:rPr lang="en-GB" sz="1100" kern="1200" dirty="0">
                          <a:solidFill>
                            <a:schemeClr val="tx1"/>
                          </a:solidFill>
                          <a:effectLst/>
                          <a:latin typeface="+mn-lt"/>
                          <a:ea typeface="+mn-ea"/>
                          <a:cs typeface="+mn-cs"/>
                        </a:rPr>
                        <a:t>This is a government funded scheme to improve favelas. The local authority provides land and basic services (roads, electricity, water and sanitation) and the residents build their own homes.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Access to loans so residents can buy materials to improve their homes. </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cable car was built to improve access to the city (residents receive 1 free return ticket/day).</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Pacifying Police Unit was introduced to patrol the streets to reduce crime.</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60km of new power lines installed to prevent blackouts.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A hydroelectric power plant was built in 2013 - has increased Rio’s electricity supply by 30%.</a:t>
                      </a:r>
                    </a:p>
                    <a:p>
                      <a:r>
                        <a:rPr lang="en-GB" sz="1100" kern="1200" dirty="0">
                          <a:solidFill>
                            <a:schemeClr val="tx1"/>
                          </a:solidFill>
                          <a:effectLst/>
                          <a:latin typeface="+mn-lt"/>
                          <a:ea typeface="+mn-ea"/>
                          <a:cs typeface="+mn-cs"/>
                        </a:rPr>
                        <a:t>However, the budget of US$1 billion did not cover every favela, many residents lacked the skills to improve their home and rents have increased so the poorest are even worse off.</a:t>
                      </a:r>
                    </a:p>
                  </a:txBody>
                  <a:tcPr marL="68580" marR="68580" marT="0" marB="0"/>
                </a:tc>
                <a:tc hMerge="1">
                  <a:txBody>
                    <a:bodyPr/>
                    <a:lstStyle/>
                    <a:p>
                      <a:pPr marL="171450" lvl="0" indent="-171450">
                        <a:buFont typeface="Arial" panose="020B0604020202020204" pitchFamily="34" charset="0"/>
                        <a:buChar char="•"/>
                      </a:pPr>
                      <a:endParaRPr lang="en-GB" sz="1100" kern="1200" dirty="0">
                        <a:solidFill>
                          <a:schemeClr val="tx1"/>
                        </a:solidFill>
                        <a:effectLst/>
                        <a:latin typeface="+mn-lt"/>
                        <a:ea typeface="+mn-ea"/>
                        <a:cs typeface="+mn-cs"/>
                      </a:endParaRPr>
                    </a:p>
                  </a:txBody>
                  <a:tcPr marL="68580" marR="68580" marT="0" marB="0"/>
                </a:tc>
                <a:tc hMerge="1">
                  <a:txBody>
                    <a:bodyPr/>
                    <a:lstStyle/>
                    <a:p>
                      <a:pPr marL="171450" lvl="0" indent="-171450">
                        <a:buFont typeface="Arial" panose="020B0604020202020204" pitchFamily="34" charset="0"/>
                        <a:buChar char="•"/>
                      </a:pPr>
                      <a:endParaRPr lang="en-GB" sz="110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909156384"/>
                  </a:ext>
                </a:extLst>
              </a:tr>
            </a:tbl>
          </a:graphicData>
        </a:graphic>
      </p:graphicFrame>
      <p:graphicFrame>
        <p:nvGraphicFramePr>
          <p:cNvPr id="6" name="Table 5">
            <a:extLst>
              <a:ext uri="{FF2B5EF4-FFF2-40B4-BE49-F238E27FC236}">
                <a16:creationId xmlns:a16="http://schemas.microsoft.com/office/drawing/2014/main" id="{C95BADE0-E5EA-7F93-F50E-5B119EEC66F8}"/>
              </a:ext>
            </a:extLst>
          </p:cNvPr>
          <p:cNvGraphicFramePr>
            <a:graphicFrameLocks noGrp="1"/>
          </p:cNvGraphicFramePr>
          <p:nvPr>
            <p:extLst>
              <p:ext uri="{D42A27DB-BD31-4B8C-83A1-F6EECF244321}">
                <p14:modId xmlns:p14="http://schemas.microsoft.com/office/powerpoint/2010/main" val="3196191494"/>
              </p:ext>
            </p:extLst>
          </p:nvPr>
        </p:nvGraphicFramePr>
        <p:xfrm>
          <a:off x="6096000" y="178421"/>
          <a:ext cx="5946882" cy="5216271"/>
        </p:xfrm>
        <a:graphic>
          <a:graphicData uri="http://schemas.openxmlformats.org/drawingml/2006/table">
            <a:tbl>
              <a:tblPr firstRow="1" firstCol="1" bandRow="1">
                <a:tableStyleId>{5940675A-B579-460E-94D1-54222C63F5DA}</a:tableStyleId>
              </a:tblPr>
              <a:tblGrid>
                <a:gridCol w="2021646">
                  <a:extLst>
                    <a:ext uri="{9D8B030D-6E8A-4147-A177-3AD203B41FA5}">
                      <a16:colId xmlns:a16="http://schemas.microsoft.com/office/drawing/2014/main" val="2617886901"/>
                    </a:ext>
                  </a:extLst>
                </a:gridCol>
                <a:gridCol w="1686754">
                  <a:extLst>
                    <a:ext uri="{9D8B030D-6E8A-4147-A177-3AD203B41FA5}">
                      <a16:colId xmlns:a16="http://schemas.microsoft.com/office/drawing/2014/main" val="2853566162"/>
                    </a:ext>
                  </a:extLst>
                </a:gridCol>
                <a:gridCol w="344396">
                  <a:extLst>
                    <a:ext uri="{9D8B030D-6E8A-4147-A177-3AD203B41FA5}">
                      <a16:colId xmlns:a16="http://schemas.microsoft.com/office/drawing/2014/main" val="2165025134"/>
                    </a:ext>
                  </a:extLst>
                </a:gridCol>
                <a:gridCol w="1894086">
                  <a:extLst>
                    <a:ext uri="{9D8B030D-6E8A-4147-A177-3AD203B41FA5}">
                      <a16:colId xmlns:a16="http://schemas.microsoft.com/office/drawing/2014/main" val="1870296648"/>
                    </a:ext>
                  </a:extLst>
                </a:gridCol>
              </a:tblGrid>
              <a:tr h="160894">
                <a:tc gridSpan="4">
                  <a:txBody>
                    <a:bodyPr/>
                    <a:lstStyle/>
                    <a:p>
                      <a:pPr algn="ctr">
                        <a:lnSpc>
                          <a:spcPct val="107000"/>
                        </a:lnSpc>
                        <a:spcAft>
                          <a:spcPts val="800"/>
                        </a:spcAft>
                      </a:pPr>
                      <a:r>
                        <a:rPr lang="en-GB" sz="1200" b="1" dirty="0">
                          <a:effectLst/>
                        </a:rPr>
                        <a:t>Question 1: Urban issues and challenges – UK city (Liverpool)</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72705222"/>
                  </a:ext>
                </a:extLst>
              </a:tr>
              <a:tr h="576728">
                <a:tc gridSpan="4">
                  <a:txBody>
                    <a:bodyPr/>
                    <a:lstStyle/>
                    <a:p>
                      <a:pPr>
                        <a:lnSpc>
                          <a:spcPct val="100000"/>
                        </a:lnSpc>
                        <a:spcAft>
                          <a:spcPts val="0"/>
                        </a:spcAft>
                      </a:pPr>
                      <a:r>
                        <a:rPr lang="en-GB" sz="1100" b="1" dirty="0">
                          <a:effectLst/>
                        </a:rPr>
                        <a:t>Location: </a:t>
                      </a:r>
                      <a:r>
                        <a:rPr lang="en-GB" sz="1100" kern="1200" dirty="0">
                          <a:solidFill>
                            <a:schemeClr val="tx1"/>
                          </a:solidFill>
                          <a:effectLst/>
                          <a:latin typeface="+mn-lt"/>
                          <a:ea typeface="+mn-ea"/>
                          <a:cs typeface="+mn-cs"/>
                        </a:rPr>
                        <a:t>Liverpool is located in the north west England. </a:t>
                      </a:r>
                    </a:p>
                    <a:p>
                      <a:pPr>
                        <a:lnSpc>
                          <a:spcPct val="100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Importance: </a:t>
                      </a:r>
                      <a:r>
                        <a:rPr lang="en-GB" sz="1100" kern="1200" dirty="0">
                          <a:solidFill>
                            <a:schemeClr val="tx1"/>
                          </a:solidFill>
                          <a:effectLst/>
                          <a:latin typeface="+mn-lt"/>
                          <a:ea typeface="+mn-ea"/>
                          <a:cs typeface="+mn-cs"/>
                        </a:rPr>
                        <a:t>The city developed in the 1700s as a port for cotton, sugar and slavery and still has an important port today. Liverpool is home to the world famous 1960s band The Beatles. Tourism due to The Beatles is estimated at over £80 million a year.</a:t>
                      </a:r>
                    </a:p>
                  </a:txBody>
                  <a:tcPr marL="68580" marR="68580" marT="0" marB="0" anchor="ctr"/>
                </a:tc>
                <a:tc hMerge="1">
                  <a:txBody>
                    <a:bodyPr/>
                    <a:lstStyle/>
                    <a:p>
                      <a:pPr>
                        <a:lnSpc>
                          <a:spcPct val="107000"/>
                        </a:lnSpc>
                        <a:spcAft>
                          <a:spcPts val="800"/>
                        </a:spcAft>
                      </a:pPr>
                      <a:r>
                        <a:rPr lang="en-GB" sz="1100" dirty="0">
                          <a:effectLst/>
                        </a:rPr>
                        <a:t>Location and importance:</a:t>
                      </a:r>
                    </a:p>
                    <a:p>
                      <a:pPr>
                        <a:lnSpc>
                          <a:spcPct val="107000"/>
                        </a:lnSpc>
                        <a:spcAft>
                          <a:spcPts val="800"/>
                        </a:spcAft>
                      </a:pPr>
                      <a:r>
                        <a:rPr lang="en-GB" sz="1100" dirty="0">
                          <a:effectLst/>
                        </a:rPr>
                        <a:t>Rio is located on the South West coast of Brazil around 200km East of Sao Paulo.</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nSpc>
                          <a:spcPct val="107000"/>
                        </a:lnSpc>
                        <a:spcAft>
                          <a:spcPts val="800"/>
                        </a:spcAft>
                      </a:pPr>
                      <a:r>
                        <a:rPr lang="en-GB" sz="1100" dirty="0">
                          <a:effectLst/>
                        </a:rPr>
                        <a:t>Cause of growth: Rural to urban migration from the countryside of Brazil.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8308057"/>
                  </a:ext>
                </a:extLst>
              </a:tr>
              <a:tr h="865092">
                <a:tc gridSpan="4">
                  <a:txBody>
                    <a:bodyPr/>
                    <a:lstStyle/>
                    <a:p>
                      <a:r>
                        <a:rPr lang="en-GB" sz="1100" b="1" kern="1200" dirty="0">
                          <a:solidFill>
                            <a:schemeClr val="tx1"/>
                          </a:solidFill>
                          <a:effectLst/>
                          <a:latin typeface="+mn-lt"/>
                          <a:ea typeface="+mn-ea"/>
                          <a:cs typeface="+mn-cs"/>
                        </a:rPr>
                        <a:t>Impacts of </a:t>
                      </a:r>
                      <a:r>
                        <a:rPr lang="en-GB" sz="1100" b="1" u="sng" kern="1200" dirty="0">
                          <a:solidFill>
                            <a:schemeClr val="tx1"/>
                          </a:solidFill>
                          <a:effectLst/>
                          <a:latin typeface="+mn-lt"/>
                          <a:ea typeface="+mn-ea"/>
                          <a:cs typeface="+mn-cs"/>
                        </a:rPr>
                        <a:t>national</a:t>
                      </a:r>
                      <a:r>
                        <a:rPr lang="en-GB" sz="1100" b="1" kern="1200" dirty="0">
                          <a:solidFill>
                            <a:schemeClr val="tx1"/>
                          </a:solidFill>
                          <a:effectLst/>
                          <a:latin typeface="+mn-lt"/>
                          <a:ea typeface="+mn-ea"/>
                          <a:cs typeface="+mn-cs"/>
                        </a:rPr>
                        <a:t> migration on the character of Liverpool</a:t>
                      </a:r>
                      <a:r>
                        <a:rPr lang="en-GB" sz="1100" b="0" kern="1200" dirty="0">
                          <a:solidFill>
                            <a:schemeClr val="tx1"/>
                          </a:solidFill>
                          <a:effectLst/>
                          <a:latin typeface="+mn-lt"/>
                          <a:ea typeface="+mn-ea"/>
                          <a:cs typeface="+mn-cs"/>
                        </a:rPr>
                        <a:t> In the </a:t>
                      </a:r>
                      <a:r>
                        <a:rPr lang="en-GB" sz="1100" kern="1200" dirty="0">
                          <a:solidFill>
                            <a:schemeClr val="tx1"/>
                          </a:solidFill>
                          <a:effectLst/>
                          <a:latin typeface="+mn-lt"/>
                          <a:ea typeface="+mn-ea"/>
                          <a:cs typeface="+mn-cs"/>
                        </a:rPr>
                        <a:t>1700s many people migrated to Liverpool from Ireland and Wales to work. By 1850 around 25% of people in Liverpool were Irish immigrants. This may have led to the development of the ‘scouse’ accent.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Impacts of</a:t>
                      </a:r>
                      <a:r>
                        <a:rPr lang="en-GB" sz="1100" b="1" u="sng" kern="1200" dirty="0">
                          <a:solidFill>
                            <a:schemeClr val="tx1"/>
                          </a:solidFill>
                          <a:effectLst/>
                          <a:latin typeface="+mn-lt"/>
                          <a:ea typeface="+mn-ea"/>
                          <a:cs typeface="+mn-cs"/>
                        </a:rPr>
                        <a:t> international</a:t>
                      </a:r>
                      <a:r>
                        <a:rPr lang="en-GB" sz="1100" b="1" kern="1200" dirty="0">
                          <a:solidFill>
                            <a:schemeClr val="tx1"/>
                          </a:solidFill>
                          <a:effectLst/>
                          <a:latin typeface="+mn-lt"/>
                          <a:ea typeface="+mn-ea"/>
                          <a:cs typeface="+mn-cs"/>
                        </a:rPr>
                        <a:t> migration on the character of Liverpool </a:t>
                      </a:r>
                      <a:r>
                        <a:rPr lang="en-GB" sz="1100" kern="1200" dirty="0">
                          <a:solidFill>
                            <a:schemeClr val="tx1"/>
                          </a:solidFill>
                          <a:effectLst/>
                          <a:latin typeface="+mn-lt"/>
                          <a:ea typeface="+mn-ea"/>
                          <a:cs typeface="+mn-cs"/>
                        </a:rPr>
                        <a:t>Due to large numbers of ships from around the world arriving at the port in Liverpool, many Chinese people settled in the city and created Chinatown which has increased the cultural mix. </a:t>
                      </a: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72960163"/>
                  </a:ext>
                </a:extLst>
              </a:tr>
              <a:tr h="1586003">
                <a:tc>
                  <a:txBody>
                    <a:bodyPr/>
                    <a:lstStyle/>
                    <a:p>
                      <a:pPr>
                        <a:lnSpc>
                          <a:spcPct val="100000"/>
                        </a:lnSpc>
                        <a:spcAft>
                          <a:spcPts val="0"/>
                        </a:spcAft>
                      </a:pPr>
                      <a:r>
                        <a:rPr lang="en-GB" sz="1100" b="1" dirty="0">
                          <a:effectLst/>
                          <a:latin typeface="Calibri" panose="020F0502020204030204" pitchFamily="34" charset="0"/>
                          <a:ea typeface="Calibri" panose="020F0502020204030204" pitchFamily="34" charset="0"/>
                          <a:cs typeface="Calibri" panose="020F0502020204030204" pitchFamily="34" charset="0"/>
                        </a:rPr>
                        <a:t>Economic opportunities: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GB" sz="1100" b="0" kern="1200" dirty="0">
                          <a:solidFill>
                            <a:schemeClr val="tx1"/>
                          </a:solidFill>
                          <a:effectLst/>
                          <a:latin typeface="+mn-lt"/>
                          <a:ea typeface="+mn-ea"/>
                          <a:cs typeface="+mn-cs"/>
                        </a:rPr>
                        <a:t>Urban regeneration - Liverpool ONE is </a:t>
                      </a:r>
                      <a:r>
                        <a:rPr lang="en-GB" sz="1100" kern="1200" dirty="0">
                          <a:solidFill>
                            <a:schemeClr val="tx1"/>
                          </a:solidFill>
                          <a:effectLst/>
                          <a:latin typeface="+mn-lt"/>
                          <a:ea typeface="+mn-ea"/>
                          <a:cs typeface="+mn-cs"/>
                        </a:rPr>
                        <a:t>a shopping and leisure centre in the CBD. It opened in 2008 and created thousands of jobs.</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Liverpool2</a:t>
                      </a:r>
                      <a:r>
                        <a:rPr lang="en-GB" sz="1100" kern="1200" dirty="0">
                          <a:solidFill>
                            <a:schemeClr val="tx1"/>
                          </a:solidFill>
                          <a:effectLst/>
                          <a:latin typeface="+mn-lt"/>
                          <a:ea typeface="+mn-ea"/>
                          <a:cs typeface="+mn-cs"/>
                        </a:rPr>
                        <a:t> is a container port built in 2016. Around 5000 jobs were created which adds around £5 billion to the economy each year.</a:t>
                      </a:r>
                    </a:p>
                  </a:txBody>
                  <a:tcPr marL="68580" marR="68580" marT="0" marB="0"/>
                </a:tc>
                <a:tc gridSpan="2">
                  <a:txBody>
                    <a:bodyPr/>
                    <a:lstStyle/>
                    <a:p>
                      <a:pPr>
                        <a:lnSpc>
                          <a:spcPct val="100000"/>
                        </a:lnSpc>
                        <a:spcAft>
                          <a:spcPts val="0"/>
                        </a:spcAft>
                      </a:pPr>
                      <a:r>
                        <a:rPr lang="en-GB" sz="1100" b="1" dirty="0">
                          <a:effectLst/>
                          <a:latin typeface="Calibri" panose="020F0502020204030204" pitchFamily="34" charset="0"/>
                          <a:ea typeface="Calibri" panose="020F0502020204030204" pitchFamily="34" charset="0"/>
                          <a:cs typeface="Calibri" panose="020F0502020204030204" pitchFamily="34" charset="0"/>
                        </a:rPr>
                        <a:t>Social opportunities: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Font typeface="Arial" panose="020B0604020202020204" pitchFamily="34" charset="0"/>
                        <a:buChar char="•"/>
                      </a:pPr>
                      <a:r>
                        <a:rPr lang="en-GB" sz="1100" b="0" kern="1200" dirty="0">
                          <a:solidFill>
                            <a:schemeClr val="tx1"/>
                          </a:solidFill>
                          <a:effectLst/>
                          <a:latin typeface="+mn-lt"/>
                          <a:ea typeface="+mn-ea"/>
                          <a:cs typeface="+mn-cs"/>
                        </a:rPr>
                        <a:t>The Beatles Story </a:t>
                      </a:r>
                      <a:r>
                        <a:rPr lang="en-GB" sz="1100" kern="1200" dirty="0">
                          <a:solidFill>
                            <a:schemeClr val="tx1"/>
                          </a:solidFill>
                          <a:effectLst/>
                          <a:latin typeface="+mn-lt"/>
                          <a:ea typeface="+mn-ea"/>
                          <a:cs typeface="+mn-cs"/>
                        </a:rPr>
                        <a:t>in Albert Dock is a museum which attracts tourists from around the world. </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Chinatown - </a:t>
                      </a:r>
                      <a:r>
                        <a:rPr lang="en-GB" sz="1100" kern="1200" dirty="0">
                          <a:solidFill>
                            <a:schemeClr val="tx1"/>
                          </a:solidFill>
                          <a:effectLst/>
                          <a:latin typeface="+mn-lt"/>
                          <a:ea typeface="+mn-ea"/>
                          <a:cs typeface="+mn-cs"/>
                        </a:rPr>
                        <a:t>In the 1850s, Chinese sailors decided to stay in Liverpool. There are now many Chinese restaurants and shops, increasing the </a:t>
                      </a:r>
                      <a:r>
                        <a:rPr lang="en-GB" sz="1100" b="1" kern="1200" dirty="0">
                          <a:solidFill>
                            <a:schemeClr val="tx1"/>
                          </a:solidFill>
                          <a:effectLst/>
                          <a:latin typeface="+mn-lt"/>
                          <a:ea typeface="+mn-ea"/>
                          <a:cs typeface="+mn-cs"/>
                        </a:rPr>
                        <a:t>cultural mix</a:t>
                      </a:r>
                      <a:r>
                        <a:rPr lang="en-GB" sz="1100" kern="1200" dirty="0">
                          <a:solidFill>
                            <a:schemeClr val="tx1"/>
                          </a:solidFill>
                          <a:effectLst/>
                          <a:latin typeface="+mn-lt"/>
                          <a:ea typeface="+mn-ea"/>
                          <a:cs typeface="+mn-cs"/>
                        </a:rPr>
                        <a:t>.</a:t>
                      </a:r>
                    </a:p>
                  </a:txBody>
                  <a:tcPr marL="68580" marR="68580" marT="0" marB="0"/>
                </a:tc>
                <a:tc hMerge="1">
                  <a:txBody>
                    <a:bodyPr/>
                    <a:lstStyle/>
                    <a:p>
                      <a:pPr marL="171450" lvl="0" indent="-171450">
                        <a:buFont typeface="Arial" panose="020B0604020202020204" pitchFamily="34" charset="0"/>
                        <a:buChar char="•"/>
                      </a:pPr>
                      <a:endParaRPr lang="en-GB" sz="1100" kern="1200" dirty="0">
                        <a:solidFill>
                          <a:schemeClr val="tx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effectLst/>
                          <a:latin typeface="Calibri" panose="020F0502020204030204" pitchFamily="34" charset="0"/>
                          <a:ea typeface="Calibri" panose="020F0502020204030204" pitchFamily="34" charset="0"/>
                          <a:cs typeface="Calibri" panose="020F0502020204030204" pitchFamily="34" charset="0"/>
                        </a:rPr>
                        <a:t>Environmental opportunities: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100" b="1" kern="1200" dirty="0">
                          <a:solidFill>
                            <a:schemeClr val="tx1"/>
                          </a:solidFill>
                          <a:effectLst/>
                          <a:latin typeface="+mn-lt"/>
                          <a:ea typeface="+mn-ea"/>
                          <a:cs typeface="+mn-cs"/>
                        </a:rPr>
                        <a:t>Chavasse Park</a:t>
                      </a:r>
                      <a:r>
                        <a:rPr lang="en-GB" sz="1100" kern="1200" dirty="0">
                          <a:solidFill>
                            <a:schemeClr val="tx1"/>
                          </a:solidFill>
                          <a:effectLst/>
                          <a:latin typeface="+mn-lt"/>
                          <a:ea typeface="+mn-ea"/>
                          <a:cs typeface="+mn-cs"/>
                        </a:rPr>
                        <a:t> is a 5 acre park next to Liverpool One.</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The park provides a clean environment with no air pollution that improves peoples’ health and increases</a:t>
                      </a:r>
                      <a:r>
                        <a:rPr lang="en-GB" sz="1100" b="1" kern="1200" dirty="0">
                          <a:solidFill>
                            <a:schemeClr val="tx1"/>
                          </a:solidFill>
                          <a:effectLst/>
                          <a:latin typeface="+mn-lt"/>
                          <a:ea typeface="+mn-ea"/>
                          <a:cs typeface="+mn-cs"/>
                        </a:rPr>
                        <a:t> </a:t>
                      </a:r>
                      <a:r>
                        <a:rPr lang="en-GB" sz="1100" kern="1200" dirty="0">
                          <a:solidFill>
                            <a:schemeClr val="tx1"/>
                          </a:solidFill>
                          <a:effectLst/>
                          <a:latin typeface="+mn-lt"/>
                          <a:ea typeface="+mn-ea"/>
                          <a:cs typeface="+mn-cs"/>
                        </a:rPr>
                        <a:t>permeable surfaces to absorb rainfall, reducing the risk of flooding.</a:t>
                      </a:r>
                    </a:p>
                  </a:txBody>
                  <a:tcPr marL="68580" marR="68580" marT="0" marB="0"/>
                </a:tc>
                <a:extLst>
                  <a:ext uri="{0D108BD9-81ED-4DB2-BD59-A6C34878D82A}">
                    <a16:rowId xmlns:a16="http://schemas.microsoft.com/office/drawing/2014/main" val="44544068"/>
                  </a:ext>
                </a:extLst>
              </a:tr>
              <a:tr h="1297639">
                <a:tc gridSpan="2">
                  <a:txBody>
                    <a:bodyPr/>
                    <a:lstStyle/>
                    <a:p>
                      <a:pPr>
                        <a:lnSpc>
                          <a:spcPct val="100000"/>
                        </a:lnSpc>
                        <a:spcAft>
                          <a:spcPts val="0"/>
                        </a:spcAft>
                      </a:pPr>
                      <a:r>
                        <a:rPr lang="en-GB" sz="1100" b="1" dirty="0">
                          <a:effectLst/>
                        </a:rPr>
                        <a:t>Social challenges: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In the 1970s the docks closed and left many people in inner city areas like </a:t>
                      </a:r>
                      <a:r>
                        <a:rPr lang="en-GB" sz="1100" b="1" kern="1200" dirty="0">
                          <a:solidFill>
                            <a:schemeClr val="tx1"/>
                          </a:solidFill>
                          <a:effectLst/>
                          <a:latin typeface="+mn-lt"/>
                          <a:ea typeface="+mn-ea"/>
                          <a:cs typeface="+mn-cs"/>
                        </a:rPr>
                        <a:t>Toxteth</a:t>
                      </a:r>
                      <a:r>
                        <a:rPr lang="en-GB" sz="1100" kern="1200" dirty="0">
                          <a:solidFill>
                            <a:schemeClr val="tx1"/>
                          </a:solidFill>
                          <a:effectLst/>
                          <a:latin typeface="+mn-lt"/>
                          <a:ea typeface="+mn-ea"/>
                          <a:cs typeface="+mn-cs"/>
                        </a:rPr>
                        <a:t> unemployed creating </a:t>
                      </a:r>
                      <a:r>
                        <a:rPr lang="en-GB" sz="1100" b="1" kern="1200" dirty="0">
                          <a:solidFill>
                            <a:schemeClr val="tx1"/>
                          </a:solidFill>
                          <a:effectLst/>
                          <a:latin typeface="+mn-lt"/>
                          <a:ea typeface="+mn-ea"/>
                          <a:cs typeface="+mn-cs"/>
                        </a:rPr>
                        <a:t>inequality</a:t>
                      </a:r>
                      <a:r>
                        <a:rPr lang="en-GB" sz="110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Many children in deprived areas of inner city Liverpool left school without basic qualifications so were unable to find employment leading to unhealthy lifestyles e.g., poor diets and smoking. </a:t>
                      </a:r>
                    </a:p>
                    <a:p>
                      <a:pPr marL="171450" indent="-171450">
                        <a:buFont typeface="Arial" panose="020B0604020202020204" pitchFamily="34" charset="0"/>
                        <a:buChar char="•"/>
                      </a:pPr>
                      <a:r>
                        <a:rPr lang="en-GB" sz="1100" kern="1200" dirty="0">
                          <a:solidFill>
                            <a:schemeClr val="tx1"/>
                          </a:solidFill>
                          <a:effectLst/>
                          <a:latin typeface="+mn-lt"/>
                          <a:ea typeface="+mn-ea"/>
                          <a:cs typeface="+mn-cs"/>
                        </a:rPr>
                        <a:t>People in wealthier areas are expected to live up to 10 years longer than Toxteth.</a:t>
                      </a:r>
                      <a:endParaRPr lang="en-GB" sz="1100" b="1" dirty="0">
                        <a:effectLst/>
                      </a:endParaRPr>
                    </a:p>
                  </a:txBody>
                  <a:tcPr marL="68580" marR="68580" marT="0" marB="0"/>
                </a:tc>
                <a:tc hMerge="1">
                  <a:txBody>
                    <a:bodyPr/>
                    <a:lstStyle/>
                    <a:p>
                      <a:pPr>
                        <a:lnSpc>
                          <a:spcPct val="100000"/>
                        </a:lnSpc>
                        <a:spcAft>
                          <a:spcPts val="0"/>
                        </a:spcAft>
                      </a:pPr>
                      <a:r>
                        <a:rPr lang="en-GB" sz="1100" b="1" dirty="0">
                          <a:effectLst/>
                        </a:rPr>
                        <a:t>Social challenges:</a:t>
                      </a:r>
                    </a:p>
                  </a:txBody>
                  <a:tcPr marL="68580" marR="68580" marT="0" marB="0"/>
                </a:tc>
                <a:tc gridSpan="2">
                  <a:txBody>
                    <a:bodyPr/>
                    <a:lstStyle/>
                    <a:p>
                      <a:pPr>
                        <a:lnSpc>
                          <a:spcPct val="100000"/>
                        </a:lnSpc>
                        <a:spcAft>
                          <a:spcPts val="0"/>
                        </a:spcAft>
                      </a:pPr>
                      <a:r>
                        <a:rPr lang="en-GB" sz="1100" b="1" dirty="0">
                          <a:effectLst/>
                        </a:rPr>
                        <a:t>Environmental challenges:</a:t>
                      </a:r>
                    </a:p>
                    <a:p>
                      <a:pPr marL="0" lvl="0" indent="0">
                        <a:buFont typeface="Arial" panose="020B0604020202020204" pitchFamily="34" charset="0"/>
                        <a:buNone/>
                      </a:pPr>
                      <a:r>
                        <a:rPr lang="en-GB" sz="1100" kern="1200" dirty="0">
                          <a:solidFill>
                            <a:schemeClr val="tx1"/>
                          </a:solidFill>
                          <a:effectLst/>
                          <a:latin typeface="+mn-lt"/>
                          <a:ea typeface="+mn-ea"/>
                          <a:cs typeface="+mn-cs"/>
                        </a:rPr>
                        <a:t>Urban sprawl - Liverpool has expanded into the</a:t>
                      </a:r>
                      <a:r>
                        <a:rPr lang="en-GB" sz="1100" b="1" kern="1200" dirty="0">
                          <a:solidFill>
                            <a:schemeClr val="tx1"/>
                          </a:solidFill>
                          <a:effectLst/>
                          <a:latin typeface="+mn-lt"/>
                          <a:ea typeface="+mn-ea"/>
                          <a:cs typeface="+mn-cs"/>
                        </a:rPr>
                        <a:t> rural-urban fringe. </a:t>
                      </a:r>
                      <a:r>
                        <a:rPr lang="en-GB" sz="1100" b="0" kern="1200" dirty="0">
                          <a:solidFill>
                            <a:schemeClr val="tx1"/>
                          </a:solidFill>
                          <a:effectLst/>
                          <a:latin typeface="+mn-lt"/>
                          <a:ea typeface="+mn-ea"/>
                          <a:cs typeface="+mn-cs"/>
                        </a:rPr>
                        <a:t>Many new houses have been built for commuters in the village of Aughton. </a:t>
                      </a:r>
                      <a:r>
                        <a:rPr lang="en-GB" sz="1100" kern="1200" dirty="0">
                          <a:solidFill>
                            <a:schemeClr val="tx1"/>
                          </a:solidFill>
                          <a:effectLst/>
                          <a:latin typeface="+mn-lt"/>
                          <a:ea typeface="+mn-ea"/>
                          <a:cs typeface="+mn-cs"/>
                        </a:rPr>
                        <a:t>Commuters drive to Liverpool city centre to work which increases traffic, air pollution and parking problems in Aughton.</a:t>
                      </a:r>
                    </a:p>
                  </a:txBody>
                  <a:tcPr marL="68580" marR="68580" marT="0" marB="0"/>
                </a:tc>
                <a:tc hMerge="1">
                  <a:txBody>
                    <a:bodyPr/>
                    <a:lstStyle/>
                    <a:p>
                      <a:pPr>
                        <a:lnSpc>
                          <a:spcPct val="100000"/>
                        </a:lnSpc>
                        <a:spcAft>
                          <a:spcPts val="0"/>
                        </a:spcAft>
                      </a:pPr>
                      <a:r>
                        <a:rPr lang="en-GB" sz="1100" b="1" dirty="0">
                          <a:effectLst/>
                        </a:rPr>
                        <a:t>Environmental challenges:</a:t>
                      </a:r>
                    </a:p>
                  </a:txBody>
                  <a:tcPr marL="68580" marR="68580" marT="0" marB="0"/>
                </a:tc>
                <a:extLst>
                  <a:ext uri="{0D108BD9-81ED-4DB2-BD59-A6C34878D82A}">
                    <a16:rowId xmlns:a16="http://schemas.microsoft.com/office/drawing/2014/main" val="3644417905"/>
                  </a:ext>
                </a:extLst>
              </a:tr>
            </a:tbl>
          </a:graphicData>
        </a:graphic>
      </p:graphicFrame>
      <p:sp>
        <p:nvSpPr>
          <p:cNvPr id="3" name="TextBox 2">
            <a:extLst>
              <a:ext uri="{FF2B5EF4-FFF2-40B4-BE49-F238E27FC236}">
                <a16:creationId xmlns:a16="http://schemas.microsoft.com/office/drawing/2014/main" id="{3A15C313-9B4A-5F0A-40E4-E38680F0D052}"/>
              </a:ext>
            </a:extLst>
          </p:cNvPr>
          <p:cNvSpPr txBox="1"/>
          <p:nvPr/>
        </p:nvSpPr>
        <p:spPr>
          <a:xfrm>
            <a:off x="6096000" y="5486132"/>
            <a:ext cx="5946882" cy="1277273"/>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Times New Roman" panose="02020603050405020304" pitchFamily="18" charset="0"/>
              </a:rPr>
              <a:t>Sustainable urban living – East Village (Olympic Park) in London</a:t>
            </a:r>
          </a:p>
          <a:p>
            <a:r>
              <a:rPr lang="en-GB" sz="1100" dirty="0">
                <a:effectLst/>
                <a:latin typeface="Calibri" panose="020F0502020204030204" pitchFamily="34" charset="0"/>
                <a:ea typeface="Times New Roman" panose="02020603050405020304" pitchFamily="18" charset="0"/>
                <a:cs typeface="Calibri" panose="020F0502020204030204" pitchFamily="34" charset="0"/>
              </a:rPr>
              <a:t>East Village was built as apartments for the Athletes’ Village for the 2012 Olympic Games then converted into 2,800 new homes after. </a:t>
            </a:r>
          </a:p>
          <a:p>
            <a:pPr marL="17145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Modern apartments built to high standards of energy efficiency.</a:t>
            </a:r>
          </a:p>
          <a:p>
            <a:pPr marL="171450" indent="-171450">
              <a:buFont typeface="Arial" panose="020B0604020202020204" pitchFamily="34" charset="0"/>
              <a:buChar char="•"/>
            </a:pPr>
            <a:r>
              <a:rPr lang="en-GB" sz="1100" dirty="0">
                <a:latin typeface="Calibri" panose="020F0502020204030204" pitchFamily="34" charset="0"/>
                <a:ea typeface="Times New Roman" panose="02020603050405020304" pitchFamily="18" charset="0"/>
                <a:cs typeface="Calibri" panose="020F0502020204030204" pitchFamily="34" charset="0"/>
              </a:rPr>
              <a:t>B</a:t>
            </a:r>
            <a:r>
              <a:rPr lang="en-GB" sz="1100" dirty="0">
                <a:effectLst/>
                <a:latin typeface="Calibri" panose="020F0502020204030204" pitchFamily="34" charset="0"/>
                <a:ea typeface="Times New Roman" panose="02020603050405020304" pitchFamily="18" charset="0"/>
                <a:cs typeface="Calibri" panose="020F0502020204030204" pitchFamily="34" charset="0"/>
              </a:rPr>
              <a:t>us and train services connect to the London Underground and central London. </a:t>
            </a:r>
          </a:p>
          <a:p>
            <a:pPr marL="17145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10 hectares of parkland encourage wildlife and help purify the air. </a:t>
            </a:r>
          </a:p>
          <a:p>
            <a:pPr marL="17145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Half of the homes are rented at lower rates so people on lower incomes can afford them.</a:t>
            </a:r>
            <a:endParaRPr lang="en-GB" sz="11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7508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C95BADE0-E5EA-7F93-F50E-5B119EEC66F8}"/>
              </a:ext>
            </a:extLst>
          </p:cNvPr>
          <p:cNvGraphicFramePr>
            <a:graphicFrameLocks noGrp="1"/>
          </p:cNvGraphicFramePr>
          <p:nvPr>
            <p:extLst>
              <p:ext uri="{D42A27DB-BD31-4B8C-83A1-F6EECF244321}">
                <p14:modId xmlns:p14="http://schemas.microsoft.com/office/powerpoint/2010/main" val="2891592766"/>
              </p:ext>
            </p:extLst>
          </p:nvPr>
        </p:nvGraphicFramePr>
        <p:xfrm>
          <a:off x="5957042" y="117461"/>
          <a:ext cx="6096000" cy="3379659"/>
        </p:xfrm>
        <a:graphic>
          <a:graphicData uri="http://schemas.openxmlformats.org/drawingml/2006/table">
            <a:tbl>
              <a:tblPr firstRow="1" firstCol="1" bandRow="1">
                <a:tableStyleId>{5940675A-B579-460E-94D1-54222C63F5DA}</a:tableStyleId>
              </a:tblPr>
              <a:tblGrid>
                <a:gridCol w="6096000">
                  <a:extLst>
                    <a:ext uri="{9D8B030D-6E8A-4147-A177-3AD203B41FA5}">
                      <a16:colId xmlns:a16="http://schemas.microsoft.com/office/drawing/2014/main" val="2617886901"/>
                    </a:ext>
                  </a:extLst>
                </a:gridCol>
              </a:tblGrid>
              <a:tr h="173308">
                <a:tc>
                  <a:txBody>
                    <a:bodyPr/>
                    <a:lstStyle/>
                    <a:p>
                      <a:pPr algn="ctr">
                        <a:lnSpc>
                          <a:spcPct val="107000"/>
                        </a:lnSpc>
                        <a:spcAft>
                          <a:spcPts val="800"/>
                        </a:spcAft>
                      </a:pPr>
                      <a:r>
                        <a:rPr lang="en-GB" sz="1200" b="1" dirty="0">
                          <a:effectLst/>
                        </a:rPr>
                        <a:t>Question 2: Changing </a:t>
                      </a:r>
                      <a:r>
                        <a:rPr lang="en-GB" sz="1100" b="1" dirty="0">
                          <a:effectLst/>
                        </a:rPr>
                        <a:t>economic world (Nigeria - </a:t>
                      </a:r>
                      <a:r>
                        <a:rPr lang="en-GB" sz="1100" b="1" kern="1200" dirty="0">
                          <a:solidFill>
                            <a:schemeClr val="tx1"/>
                          </a:solidFill>
                          <a:effectLst/>
                          <a:latin typeface="+mn-lt"/>
                          <a:ea typeface="+mn-ea"/>
                          <a:cs typeface="+mn-cs"/>
                        </a:rPr>
                        <a:t>NEE </a:t>
                      </a:r>
                      <a:r>
                        <a:rPr lang="en-GB" sz="1100" b="1" kern="1200">
                          <a:solidFill>
                            <a:schemeClr val="tx1"/>
                          </a:solidFill>
                          <a:effectLst/>
                          <a:latin typeface="+mn-lt"/>
                          <a:ea typeface="+mn-ea"/>
                          <a:cs typeface="+mn-cs"/>
                        </a:rPr>
                        <a:t>country with </a:t>
                      </a:r>
                      <a:r>
                        <a:rPr lang="en-GB" sz="1100" b="1" kern="1200" dirty="0">
                          <a:solidFill>
                            <a:schemeClr val="tx1"/>
                          </a:solidFill>
                          <a:effectLst/>
                          <a:latin typeface="+mn-lt"/>
                          <a:ea typeface="+mn-ea"/>
                          <a:cs typeface="+mn-cs"/>
                        </a:rPr>
                        <a:t>rapid economic development)</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2705222"/>
                  </a:ext>
                </a:extLst>
              </a:tr>
              <a:tr h="310614">
                <a:tc>
                  <a:txBody>
                    <a:bodyPr/>
                    <a:lstStyle/>
                    <a:p>
                      <a:pPr>
                        <a:lnSpc>
                          <a:spcPct val="100000"/>
                        </a:lnSpc>
                        <a:spcAft>
                          <a:spcPts val="0"/>
                        </a:spcAft>
                      </a:pPr>
                      <a:r>
                        <a:rPr lang="en-GB" sz="1100" b="1" dirty="0">
                          <a:effectLst/>
                        </a:rPr>
                        <a:t>Location: </a:t>
                      </a:r>
                      <a:r>
                        <a:rPr lang="en-GB" sz="1100" b="0" kern="1200" dirty="0">
                          <a:solidFill>
                            <a:schemeClr val="tx1"/>
                          </a:solidFill>
                          <a:effectLst/>
                          <a:latin typeface="+mn-lt"/>
                          <a:ea typeface="+mn-ea"/>
                          <a:cs typeface="+mn-cs"/>
                        </a:rPr>
                        <a:t>W</a:t>
                      </a:r>
                      <a:r>
                        <a:rPr lang="en-GB" sz="1100" kern="1200" dirty="0">
                          <a:solidFill>
                            <a:schemeClr val="tx1"/>
                          </a:solidFill>
                          <a:effectLst/>
                          <a:latin typeface="+mn-lt"/>
                          <a:ea typeface="+mn-ea"/>
                          <a:cs typeface="+mn-cs"/>
                        </a:rPr>
                        <a:t>est Africa. </a:t>
                      </a:r>
                      <a:r>
                        <a:rPr lang="en-GB" sz="1100" b="1" kern="1200" dirty="0">
                          <a:solidFill>
                            <a:schemeClr val="tx1"/>
                          </a:solidFill>
                          <a:effectLst/>
                          <a:latin typeface="+mn-lt"/>
                          <a:ea typeface="+mn-ea"/>
                          <a:cs typeface="+mn-cs"/>
                        </a:rPr>
                        <a:t>Population: </a:t>
                      </a:r>
                      <a:r>
                        <a:rPr lang="en-GB" sz="1100" kern="1200" dirty="0">
                          <a:solidFill>
                            <a:schemeClr val="tx1"/>
                          </a:solidFill>
                          <a:effectLst/>
                          <a:latin typeface="+mn-lt"/>
                          <a:ea typeface="+mn-ea"/>
                          <a:cs typeface="+mn-cs"/>
                        </a:rPr>
                        <a:t>213 million (2021). </a:t>
                      </a:r>
                      <a:r>
                        <a:rPr lang="en-GB" sz="1100" b="1" dirty="0">
                          <a:effectLst/>
                          <a:latin typeface="Calibri" panose="020F0502020204030204" pitchFamily="34" charset="0"/>
                          <a:ea typeface="Calibri" panose="020F0502020204030204" pitchFamily="34" charset="0"/>
                          <a:cs typeface="Times New Roman" panose="02020603050405020304" pitchFamily="18" charset="0"/>
                        </a:rPr>
                        <a:t>Global importance: </a:t>
                      </a:r>
                      <a:r>
                        <a:rPr lang="en-GB" sz="1100" b="0" kern="1200" dirty="0">
                          <a:solidFill>
                            <a:schemeClr val="tx1"/>
                          </a:solidFill>
                          <a:effectLst/>
                          <a:latin typeface="+mn-lt"/>
                          <a:ea typeface="+mn-ea"/>
                          <a:cs typeface="+mn-cs"/>
                        </a:rPr>
                        <a:t>world’s 21</a:t>
                      </a:r>
                      <a:r>
                        <a:rPr lang="en-GB" sz="1100" b="0" kern="1200" baseline="30000" dirty="0">
                          <a:solidFill>
                            <a:schemeClr val="tx1"/>
                          </a:solidFill>
                          <a:effectLst/>
                          <a:latin typeface="+mn-lt"/>
                          <a:ea typeface="+mn-ea"/>
                          <a:cs typeface="+mn-cs"/>
                        </a:rPr>
                        <a:t>st</a:t>
                      </a:r>
                      <a:r>
                        <a:rPr lang="en-GB" sz="1100" b="0" kern="1200" dirty="0">
                          <a:solidFill>
                            <a:schemeClr val="tx1"/>
                          </a:solidFill>
                          <a:effectLst/>
                          <a:latin typeface="+mn-lt"/>
                          <a:ea typeface="+mn-ea"/>
                          <a:cs typeface="+mn-cs"/>
                        </a:rPr>
                        <a:t> largest economy &amp; 12</a:t>
                      </a:r>
                      <a:r>
                        <a:rPr lang="en-GB" sz="1100" b="0" kern="1200" baseline="30000" dirty="0">
                          <a:solidFill>
                            <a:schemeClr val="tx1"/>
                          </a:solidFill>
                          <a:effectLst/>
                          <a:latin typeface="+mn-lt"/>
                          <a:ea typeface="+mn-ea"/>
                          <a:cs typeface="+mn-cs"/>
                        </a:rPr>
                        <a:t>th</a:t>
                      </a:r>
                      <a:r>
                        <a:rPr lang="en-GB" sz="1100" b="0" kern="1200" dirty="0">
                          <a:solidFill>
                            <a:schemeClr val="tx1"/>
                          </a:solidFill>
                          <a:effectLst/>
                          <a:latin typeface="+mn-lt"/>
                          <a:ea typeface="+mn-ea"/>
                          <a:cs typeface="+mn-cs"/>
                        </a:rPr>
                        <a:t> largest oil producer. </a:t>
                      </a:r>
                      <a:r>
                        <a:rPr lang="en-GB" sz="1100" b="1" kern="1200" dirty="0">
                          <a:solidFill>
                            <a:schemeClr val="tx1"/>
                          </a:solidFill>
                          <a:effectLst/>
                          <a:latin typeface="+mn-lt"/>
                          <a:ea typeface="+mn-ea"/>
                          <a:cs typeface="+mn-cs"/>
                        </a:rPr>
                        <a:t>Regional importance: </a:t>
                      </a:r>
                      <a:r>
                        <a:rPr lang="en-GB" sz="1100" kern="1200" dirty="0">
                          <a:solidFill>
                            <a:schemeClr val="tx1"/>
                          </a:solidFill>
                          <a:effectLst/>
                          <a:latin typeface="+mn-lt"/>
                          <a:ea typeface="+mn-ea"/>
                          <a:cs typeface="+mn-cs"/>
                        </a:rPr>
                        <a:t>Africa’s largest economy &amp; highest population.</a:t>
                      </a:r>
                    </a:p>
                  </a:txBody>
                  <a:tcPr marL="68580" marR="68580" marT="0" marB="0" anchor="ctr"/>
                </a:tc>
                <a:extLst>
                  <a:ext uri="{0D108BD9-81ED-4DB2-BD59-A6C34878D82A}">
                    <a16:rowId xmlns:a16="http://schemas.microsoft.com/office/drawing/2014/main" val="3328308057"/>
                  </a:ext>
                </a:extLst>
              </a:tr>
              <a:tr h="1242455">
                <a:tc>
                  <a:txBody>
                    <a:bodyPr/>
                    <a:lstStyle/>
                    <a:p>
                      <a:r>
                        <a:rPr lang="en-GB" sz="1100" b="1" kern="1200" dirty="0">
                          <a:solidFill>
                            <a:schemeClr val="tx1"/>
                          </a:solidFill>
                          <a:effectLst/>
                          <a:latin typeface="+mn-lt"/>
                          <a:ea typeface="+mn-ea"/>
                          <a:cs typeface="+mn-cs"/>
                        </a:rPr>
                        <a:t>Nigeria’s wider context</a:t>
                      </a:r>
                      <a:endParaRPr lang="en-GB" sz="11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kern="1200" dirty="0">
                          <a:solidFill>
                            <a:schemeClr val="tx1"/>
                          </a:solidFill>
                          <a:effectLst/>
                          <a:latin typeface="+mn-lt"/>
                          <a:ea typeface="+mn-ea"/>
                          <a:cs typeface="+mn-cs"/>
                        </a:rPr>
                        <a:t>Political - </a:t>
                      </a:r>
                      <a:r>
                        <a:rPr lang="en-GB" sz="1100" kern="1200" dirty="0">
                          <a:solidFill>
                            <a:schemeClr val="tx1"/>
                          </a:solidFill>
                          <a:effectLst/>
                          <a:latin typeface="+mn-lt"/>
                          <a:ea typeface="+mn-ea"/>
                          <a:cs typeface="+mn-cs"/>
                        </a:rPr>
                        <a:t>Nigeria became independent from the UK in 1960 then experienced a civil war. From 1999 the country has been largely stable which encouraged investment from foreign TNCs. However, there have been some regional conflicts e.g. Boko Haram has slowed economic development in the north.</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Social - </a:t>
                      </a:r>
                      <a:r>
                        <a:rPr lang="en-GB" sz="1100" kern="1200" dirty="0">
                          <a:solidFill>
                            <a:schemeClr val="tx1"/>
                          </a:solidFill>
                          <a:effectLst/>
                          <a:latin typeface="+mn-lt"/>
                          <a:ea typeface="+mn-ea"/>
                          <a:cs typeface="+mn-cs"/>
                        </a:rPr>
                        <a:t>Nigeria is a multi-cultural society including the Yoruba (Christian) and the Hausa (Muslim). </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Cultural - </a:t>
                      </a:r>
                      <a:r>
                        <a:rPr lang="en-GB" sz="1100" kern="1200" dirty="0">
                          <a:solidFill>
                            <a:schemeClr val="tx1"/>
                          </a:solidFill>
                          <a:effectLst/>
                          <a:latin typeface="+mn-lt"/>
                          <a:ea typeface="+mn-ea"/>
                          <a:cs typeface="+mn-cs"/>
                        </a:rPr>
                        <a:t>Nigeria has one of the largest film industries in the world called Nollywood.</a:t>
                      </a:r>
                    </a:p>
                    <a:p>
                      <a:pPr marL="171450" lvl="0" indent="-171450">
                        <a:buFont typeface="Arial" panose="020B0604020202020204" pitchFamily="34" charset="0"/>
                        <a:buChar char="•"/>
                      </a:pPr>
                      <a:r>
                        <a:rPr lang="en-GB" sz="1100" b="1" kern="1200" dirty="0">
                          <a:solidFill>
                            <a:schemeClr val="tx1"/>
                          </a:solidFill>
                          <a:effectLst/>
                          <a:latin typeface="+mn-lt"/>
                          <a:ea typeface="+mn-ea"/>
                          <a:cs typeface="+mn-cs"/>
                        </a:rPr>
                        <a:t>Environmental </a:t>
                      </a:r>
                      <a:r>
                        <a:rPr lang="en-GB" sz="1100" kern="1200" dirty="0">
                          <a:solidFill>
                            <a:schemeClr val="tx1"/>
                          </a:solidFill>
                          <a:effectLst/>
                          <a:latin typeface="+mn-lt"/>
                          <a:ea typeface="+mn-ea"/>
                          <a:cs typeface="+mn-cs"/>
                        </a:rPr>
                        <a:t>– to the south, high rainfall means there is tropical rainforest. Further north, rainfall decreases and grassland (savanna) replaces trees and there are semi-desert conditions.</a:t>
                      </a:r>
                    </a:p>
                  </a:txBody>
                  <a:tcPr marL="68580" marR="68580" marT="0" marB="0" anchor="ctr"/>
                </a:tc>
                <a:extLst>
                  <a:ext uri="{0D108BD9-81ED-4DB2-BD59-A6C34878D82A}">
                    <a16:rowId xmlns:a16="http://schemas.microsoft.com/office/drawing/2014/main" val="1172960163"/>
                  </a:ext>
                </a:extLst>
              </a:tr>
              <a:tr h="9756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The role of TNCs in Nigeria’s economic development</a:t>
                      </a:r>
                      <a:r>
                        <a:rPr lang="en-GB" sz="1100" b="0" kern="1200" dirty="0">
                          <a:solidFill>
                            <a:schemeClr val="tx1"/>
                          </a:solidFill>
                          <a:effectLst/>
                          <a:latin typeface="+mn-lt"/>
                          <a:ea typeface="+mn-ea"/>
                          <a:cs typeface="+mn-cs"/>
                        </a:rPr>
                        <a:t> FDI from Royal Dutch Shell, a British/Dutch energy TNC, helped to develop Nigeria’s oil and gas industry.</a:t>
                      </a:r>
                    </a:p>
                    <a:p>
                      <a:pPr lvl="0"/>
                      <a:r>
                        <a:rPr lang="en-GB" sz="1100" b="1" kern="1200" dirty="0">
                          <a:solidFill>
                            <a:schemeClr val="tx1"/>
                          </a:solidFill>
                          <a:effectLst/>
                          <a:latin typeface="+mn-lt"/>
                          <a:ea typeface="+mn-ea"/>
                          <a:cs typeface="+mn-cs"/>
                        </a:rPr>
                        <a:t>Advantages: </a:t>
                      </a:r>
                      <a:r>
                        <a:rPr lang="en-GB" sz="1100" kern="1200" dirty="0">
                          <a:solidFill>
                            <a:schemeClr val="tx1"/>
                          </a:solidFill>
                          <a:effectLst/>
                          <a:latin typeface="+mn-lt"/>
                          <a:ea typeface="+mn-ea"/>
                          <a:cs typeface="+mn-cs"/>
                        </a:rPr>
                        <a:t>Shell created employment for 65,000 Nigerians and 250,000 jobs in other industries. Life expectancy improved from 46 in 1990 to 55 in 2020, access to safe water increased from 46% to 64%.</a:t>
                      </a:r>
                    </a:p>
                    <a:p>
                      <a:pPr lvl="0"/>
                      <a:r>
                        <a:rPr lang="en-GB" sz="1100" b="1" kern="1200" dirty="0">
                          <a:solidFill>
                            <a:schemeClr val="tx1"/>
                          </a:solidFill>
                          <a:effectLst/>
                          <a:latin typeface="+mn-lt"/>
                          <a:ea typeface="+mn-ea"/>
                          <a:cs typeface="+mn-cs"/>
                        </a:rPr>
                        <a:t>Disadvantages: </a:t>
                      </a:r>
                      <a:r>
                        <a:rPr lang="en-GB" sz="1100" kern="1200" dirty="0">
                          <a:solidFill>
                            <a:schemeClr val="tx1"/>
                          </a:solidFill>
                          <a:effectLst/>
                          <a:latin typeface="+mn-lt"/>
                          <a:ea typeface="+mn-ea"/>
                          <a:cs typeface="+mn-cs"/>
                        </a:rPr>
                        <a:t>In 2008, the Bodo oil spill caused 11 million gallons of oil to be spilt over a 20 km2 area destroying natural habitats and contaminating local water sources. Local fish farmers lost their source of income and the price of fish rose as much as ten times.</a:t>
                      </a:r>
                    </a:p>
                  </a:txBody>
                  <a:tcPr marL="68580" marR="68580" marT="0" marB="0"/>
                </a:tc>
                <a:extLst>
                  <a:ext uri="{0D108BD9-81ED-4DB2-BD59-A6C34878D82A}">
                    <a16:rowId xmlns:a16="http://schemas.microsoft.com/office/drawing/2014/main" val="44544068"/>
                  </a:ext>
                </a:extLst>
              </a:tr>
              <a:tr h="3427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effectLst/>
                          <a:latin typeface="+mn-lt"/>
                          <a:ea typeface="+mn-ea"/>
                          <a:cs typeface="+mn-cs"/>
                        </a:rPr>
                        <a:t>Impacts of international aid on Nigeria - 60 million mosquito nets</a:t>
                      </a:r>
                      <a:r>
                        <a:rPr lang="en-GB" sz="1100" kern="1200" dirty="0">
                          <a:solidFill>
                            <a:schemeClr val="tx1"/>
                          </a:solidFill>
                          <a:effectLst/>
                          <a:latin typeface="+mn-lt"/>
                          <a:ea typeface="+mn-ea"/>
                          <a:cs typeface="+mn-cs"/>
                        </a:rPr>
                        <a:t> were given out by a World Bank, IMF &amp; USA scheme which reduced deaths by malaria and increased life expectancy.</a:t>
                      </a:r>
                    </a:p>
                  </a:txBody>
                  <a:tcPr marL="68580" marR="68580" marT="0" marB="0"/>
                </a:tc>
                <a:extLst>
                  <a:ext uri="{0D108BD9-81ED-4DB2-BD59-A6C34878D82A}">
                    <a16:rowId xmlns:a16="http://schemas.microsoft.com/office/drawing/2014/main" val="3644417905"/>
                  </a:ext>
                </a:extLst>
              </a:tr>
            </a:tbl>
          </a:graphicData>
        </a:graphic>
      </p:graphicFrame>
      <p:sp>
        <p:nvSpPr>
          <p:cNvPr id="3" name="TextBox 2">
            <a:extLst>
              <a:ext uri="{FF2B5EF4-FFF2-40B4-BE49-F238E27FC236}">
                <a16:creationId xmlns:a16="http://schemas.microsoft.com/office/drawing/2014/main" id="{3A15C313-9B4A-5F0A-40E4-E38680F0D052}"/>
              </a:ext>
            </a:extLst>
          </p:cNvPr>
          <p:cNvSpPr txBox="1"/>
          <p:nvPr/>
        </p:nvSpPr>
        <p:spPr>
          <a:xfrm>
            <a:off x="149116" y="3271278"/>
            <a:ext cx="5682721" cy="938719"/>
          </a:xfrm>
          <a:prstGeom prst="rect">
            <a:avLst/>
          </a:prstGeom>
          <a:noFill/>
          <a:ln w="12700">
            <a:solidFill>
              <a:schemeClr val="tx1"/>
            </a:solidFill>
          </a:ln>
        </p:spPr>
        <p:txBody>
          <a:bodyPr wrap="square">
            <a:spAutoFit/>
          </a:bodyPr>
          <a:lstStyle/>
          <a:p>
            <a:pPr algn="ctr"/>
            <a:r>
              <a:rPr lang="en-GB" sz="1100" b="1" dirty="0">
                <a:effectLst/>
              </a:rPr>
              <a:t>Question 2: Changing economic world</a:t>
            </a:r>
          </a:p>
          <a:p>
            <a:pPr algn="ctr"/>
            <a:r>
              <a:rPr lang="en-GB" sz="1100" b="1" dirty="0">
                <a:effectLst/>
                <a:latin typeface="Calibri" panose="020F0502020204030204" pitchFamily="34" charset="0"/>
                <a:ea typeface="Times New Roman" panose="02020603050405020304" pitchFamily="18" charset="0"/>
                <a:cs typeface="Calibri" panose="020F0502020204030204" pitchFamily="34" charset="0"/>
              </a:rPr>
              <a:t>How modern industrial development can be more environmentally sustainable - Nissan Leaf</a:t>
            </a:r>
            <a:endParaRPr lang="en-GB" sz="1100" dirty="0">
              <a:effectLst/>
              <a:latin typeface="Calibri" panose="020F0502020204030204" pitchFamily="34" charset="0"/>
              <a:ea typeface="Times New Roman" panose="02020603050405020304" pitchFamily="18" charset="0"/>
            </a:endParaRPr>
          </a:p>
          <a:p>
            <a:pPr marL="17145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The Nissan Leaf was the world’s first mass-market electric vehicle (EV) and is powered by battery instead of fossil fuels so emits no carbon dioxide. </a:t>
            </a:r>
          </a:p>
          <a:p>
            <a:pPr marL="17145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Nissan created 8000 jobs in Sunderland so as a company are also economically sustainable.</a:t>
            </a:r>
            <a:endParaRPr lang="en-GB" sz="1100" dirty="0">
              <a:effectLst/>
              <a:latin typeface="Calibri" panose="020F0502020204030204" pitchFamily="34" charset="0"/>
              <a:ea typeface="Times New Roman" panose="02020603050405020304" pitchFamily="18" charset="0"/>
            </a:endParaRPr>
          </a:p>
        </p:txBody>
      </p:sp>
      <p:sp>
        <p:nvSpPr>
          <p:cNvPr id="7" name="TextBox 6">
            <a:extLst>
              <a:ext uri="{FF2B5EF4-FFF2-40B4-BE49-F238E27FC236}">
                <a16:creationId xmlns:a16="http://schemas.microsoft.com/office/drawing/2014/main" id="{CB16E2B1-4EF2-C319-D147-1DB25DC26DDC}"/>
              </a:ext>
            </a:extLst>
          </p:cNvPr>
          <p:cNvSpPr txBox="1"/>
          <p:nvPr/>
        </p:nvSpPr>
        <p:spPr>
          <a:xfrm>
            <a:off x="149118" y="107301"/>
            <a:ext cx="5682722" cy="1277273"/>
          </a:xfrm>
          <a:prstGeom prst="rect">
            <a:avLst/>
          </a:prstGeom>
          <a:noFill/>
          <a:ln w="12700">
            <a:solidFill>
              <a:schemeClr val="tx1"/>
            </a:solidFill>
          </a:ln>
        </p:spPr>
        <p:txBody>
          <a:bodyPr wrap="square">
            <a:spAutoFit/>
          </a:bodyPr>
          <a:lstStyle/>
          <a:p>
            <a:pPr algn="ctr"/>
            <a:r>
              <a:rPr lang="en-GB" sz="1100" b="1" dirty="0">
                <a:effectLst/>
              </a:rPr>
              <a:t>Question 1: Urban issues and challenges –</a:t>
            </a:r>
            <a:r>
              <a:rPr lang="en-GB" sz="1100" b="1" dirty="0"/>
              <a:t> </a:t>
            </a:r>
            <a:r>
              <a:rPr lang="en-GB" sz="1100" b="1" dirty="0">
                <a:effectLst/>
                <a:ea typeface="Times New Roman" panose="02020603050405020304" pitchFamily="18" charset="0"/>
              </a:rPr>
              <a:t>Traffic management </a:t>
            </a:r>
            <a:r>
              <a:rPr lang="en-GB" sz="1100" b="1" dirty="0">
                <a:ea typeface="Times New Roman" panose="02020603050405020304" pitchFamily="18" charset="0"/>
              </a:rPr>
              <a:t>(</a:t>
            </a:r>
            <a:r>
              <a:rPr lang="en-GB" sz="1100" b="1" dirty="0">
                <a:effectLst/>
                <a:ea typeface="Times New Roman" panose="02020603050405020304" pitchFamily="18" charset="0"/>
              </a:rPr>
              <a:t>London)</a:t>
            </a:r>
            <a:endParaRPr lang="en-GB" sz="1100" dirty="0">
              <a:effectLst/>
              <a:ea typeface="Times New Roman" panose="02020603050405020304" pitchFamily="18" charset="0"/>
            </a:endParaRPr>
          </a:p>
          <a:p>
            <a:pPr marL="171450" lvl="0" indent="-171450">
              <a:buFont typeface="Arial" panose="020B0604020202020204" pitchFamily="34" charset="0"/>
              <a:buChar char="•"/>
            </a:pPr>
            <a:r>
              <a:rPr lang="en-GB" sz="1100" b="1" dirty="0">
                <a:effectLst/>
                <a:latin typeface="Calibri" panose="020F0502020204030204" pitchFamily="34" charset="0"/>
                <a:ea typeface="Times New Roman" panose="02020603050405020304" pitchFamily="18" charset="0"/>
              </a:rPr>
              <a:t>Boris Bikes (Santander Cycles) </a:t>
            </a:r>
            <a:r>
              <a:rPr lang="en-GB" sz="1100" b="1" dirty="0">
                <a:latin typeface="Calibri" panose="020F0502020204030204" pitchFamily="34" charset="0"/>
                <a:ea typeface="Times New Roman" panose="02020603050405020304" pitchFamily="18" charset="0"/>
              </a:rPr>
              <a:t>- </a:t>
            </a:r>
            <a:r>
              <a:rPr lang="en-GB" sz="1100" dirty="0">
                <a:effectLst/>
                <a:latin typeface="Calibri" panose="020F0502020204030204" pitchFamily="34" charset="0"/>
                <a:ea typeface="Times New Roman" panose="02020603050405020304" pitchFamily="18" charset="0"/>
              </a:rPr>
              <a:t>a bike rental scheme which encourages people to ride bikes to reduce traffic on roads. There are over 5,400 bikes available for hire. </a:t>
            </a:r>
          </a:p>
          <a:p>
            <a:pPr marL="171450" lvl="0" indent="-171450">
              <a:buFont typeface="Arial" panose="020B0604020202020204" pitchFamily="34" charset="0"/>
              <a:buChar char="•"/>
            </a:pPr>
            <a:r>
              <a:rPr lang="en-GB" sz="1100" b="1" dirty="0">
                <a:latin typeface="Calibri" panose="020F0502020204030204" pitchFamily="34" charset="0"/>
                <a:ea typeface="Times New Roman" panose="02020603050405020304" pitchFamily="18" charset="0"/>
              </a:rPr>
              <a:t>The </a:t>
            </a:r>
            <a:r>
              <a:rPr lang="en-GB" sz="1100" b="1" dirty="0">
                <a:effectLst/>
                <a:latin typeface="Calibri" panose="020F0502020204030204" pitchFamily="34" charset="0"/>
                <a:ea typeface="Times New Roman" panose="02020603050405020304" pitchFamily="18" charset="0"/>
              </a:rPr>
              <a:t>Oyster card</a:t>
            </a:r>
            <a:r>
              <a:rPr lang="en-GB" sz="1100" dirty="0">
                <a:effectLst/>
                <a:latin typeface="Calibri" panose="020F0502020204030204" pitchFamily="34" charset="0"/>
                <a:ea typeface="Times New Roman" panose="02020603050405020304" pitchFamily="18" charset="0"/>
              </a:rPr>
              <a:t> </a:t>
            </a:r>
            <a:r>
              <a:rPr lang="en-GB" sz="1100" dirty="0">
                <a:latin typeface="Calibri" panose="020F0502020204030204" pitchFamily="34" charset="0"/>
                <a:ea typeface="Times New Roman" panose="02020603050405020304" pitchFamily="18" charset="0"/>
              </a:rPr>
              <a:t>(</a:t>
            </a:r>
            <a:r>
              <a:rPr lang="en-GB" sz="1100" dirty="0">
                <a:effectLst/>
                <a:latin typeface="Calibri" panose="020F0502020204030204" pitchFamily="34" charset="0"/>
                <a:ea typeface="Times New Roman" panose="02020603050405020304" pitchFamily="18" charset="0"/>
              </a:rPr>
              <a:t>or app) is pre-loaded with money so travellers can get around London on the Tube or bus quickly.  </a:t>
            </a:r>
          </a:p>
          <a:p>
            <a:pPr marL="171450" lvl="0" indent="-171450">
              <a:spcAft>
                <a:spcPts val="1000"/>
              </a:spcAft>
              <a:buFont typeface="Arial" panose="020B0604020202020204" pitchFamily="34" charset="0"/>
              <a:buChar char="•"/>
            </a:pPr>
            <a:r>
              <a:rPr lang="en-GB" sz="1100" b="1" dirty="0">
                <a:effectLst/>
                <a:latin typeface="Calibri" panose="020F0502020204030204" pitchFamily="34" charset="0"/>
                <a:ea typeface="Times New Roman" panose="02020603050405020304" pitchFamily="18" charset="0"/>
              </a:rPr>
              <a:t>The London Underground</a:t>
            </a:r>
            <a:r>
              <a:rPr lang="en-GB" sz="1100" dirty="0">
                <a:effectLst/>
                <a:latin typeface="Calibri" panose="020F0502020204030204" pitchFamily="34" charset="0"/>
                <a:ea typeface="Times New Roman" panose="02020603050405020304" pitchFamily="18" charset="0"/>
              </a:rPr>
              <a:t> (the Tube) transports around 3 million passengers a day on underground trains. It does not use the roads so reduces car use. </a:t>
            </a:r>
          </a:p>
        </p:txBody>
      </p:sp>
      <p:sp>
        <p:nvSpPr>
          <p:cNvPr id="9" name="TextBox 8">
            <a:extLst>
              <a:ext uri="{FF2B5EF4-FFF2-40B4-BE49-F238E27FC236}">
                <a16:creationId xmlns:a16="http://schemas.microsoft.com/office/drawing/2014/main" id="{54E2C4E7-CAEE-A6A1-7E0B-0047D4AD6BC1}"/>
              </a:ext>
            </a:extLst>
          </p:cNvPr>
          <p:cNvSpPr txBox="1"/>
          <p:nvPr/>
        </p:nvSpPr>
        <p:spPr>
          <a:xfrm>
            <a:off x="149118" y="1435374"/>
            <a:ext cx="5682722" cy="1785104"/>
          </a:xfrm>
          <a:prstGeom prst="rect">
            <a:avLst/>
          </a:prstGeom>
          <a:noFill/>
          <a:ln w="12700">
            <a:solidFill>
              <a:schemeClr val="tx1"/>
            </a:solidFill>
          </a:ln>
        </p:spPr>
        <p:txBody>
          <a:bodyPr wrap="square">
            <a:spAutoFit/>
          </a:bodyPr>
          <a:lstStyle/>
          <a:p>
            <a:pPr algn="ctr"/>
            <a:r>
              <a:rPr lang="en-GB" sz="1100" b="1" dirty="0">
                <a:effectLst/>
              </a:rPr>
              <a:t>Question 2: Changing economic world</a:t>
            </a:r>
          </a:p>
          <a:p>
            <a:pPr algn="ctr"/>
            <a:r>
              <a:rPr lang="en-GB" sz="1100" b="1" dirty="0">
                <a:latin typeface="Calibri" panose="020F0502020204030204" pitchFamily="34" charset="0"/>
                <a:ea typeface="Times New Roman" panose="02020603050405020304" pitchFamily="18" charset="0"/>
                <a:cs typeface="Calibri" panose="020F0502020204030204" pitchFamily="34" charset="0"/>
              </a:rPr>
              <a:t>H</a:t>
            </a:r>
            <a:r>
              <a:rPr lang="en-GB" sz="1100" b="1" dirty="0">
                <a:effectLst/>
                <a:latin typeface="Calibri" panose="020F0502020204030204" pitchFamily="34" charset="0"/>
                <a:ea typeface="Times New Roman" panose="02020603050405020304" pitchFamily="18" charset="0"/>
                <a:cs typeface="Calibri" panose="020F0502020204030204" pitchFamily="34" charset="0"/>
              </a:rPr>
              <a:t>ow tourism reduces the development gap in LICs and NEEs </a:t>
            </a:r>
            <a:r>
              <a:rPr lang="en-GB" sz="1100" b="1" dirty="0">
                <a:latin typeface="Calibri" panose="020F0502020204030204" pitchFamily="34" charset="0"/>
                <a:ea typeface="Times New Roman" panose="02020603050405020304" pitchFamily="18" charset="0"/>
                <a:cs typeface="Calibri" panose="020F0502020204030204" pitchFamily="34" charset="0"/>
              </a:rPr>
              <a:t>(</a:t>
            </a:r>
            <a:r>
              <a:rPr lang="en-GB" sz="1100" b="1" dirty="0">
                <a:effectLst/>
                <a:latin typeface="Calibri" panose="020F0502020204030204" pitchFamily="34" charset="0"/>
                <a:ea typeface="Times New Roman" panose="02020603050405020304" pitchFamily="18" charset="0"/>
                <a:cs typeface="Calibri" panose="020F0502020204030204" pitchFamily="34" charset="0"/>
              </a:rPr>
              <a:t>Tunisia)</a:t>
            </a:r>
            <a:endParaRPr lang="en-GB" sz="1100" dirty="0">
              <a:effectLst/>
              <a:latin typeface="Calibri" panose="020F0502020204030204" pitchFamily="34"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rPr>
              <a:t>In 2019, around 9.5 million international tourists visited Tunisia</a:t>
            </a:r>
            <a:r>
              <a:rPr lang="en-GB" sz="1100" dirty="0">
                <a:latin typeface="Calibri" panose="020F0502020204030204" pitchFamily="34" charset="0"/>
                <a:ea typeface="Times New Roman" panose="02020603050405020304" pitchFamily="18" charset="0"/>
              </a:rPr>
              <a:t> due to the </a:t>
            </a:r>
            <a:r>
              <a:rPr lang="en-GB" sz="1100" dirty="0">
                <a:effectLst/>
                <a:latin typeface="Calibri" panose="020F0502020204030204" pitchFamily="34" charset="0"/>
                <a:ea typeface="Times New Roman" panose="02020603050405020304" pitchFamily="18" charset="0"/>
                <a:cs typeface="Calibri" panose="020F0502020204030204" pitchFamily="34" charset="0"/>
              </a:rPr>
              <a:t>hot summers and mild, warm winters and </a:t>
            </a:r>
            <a:r>
              <a:rPr lang="en-GB" sz="1100" dirty="0">
                <a:latin typeface="Calibri" panose="020F0502020204030204" pitchFamily="34" charset="0"/>
                <a:ea typeface="Times New Roman" panose="02020603050405020304" pitchFamily="18" charset="0"/>
                <a:cs typeface="Calibri" panose="020F0502020204030204" pitchFamily="34" charset="0"/>
              </a:rPr>
              <a:t>close distance to </a:t>
            </a:r>
            <a:r>
              <a:rPr lang="en-GB" sz="1100" dirty="0">
                <a:effectLst/>
                <a:latin typeface="Calibri" panose="020F0502020204030204" pitchFamily="34" charset="0"/>
                <a:ea typeface="Times New Roman" panose="02020603050405020304" pitchFamily="18" charset="0"/>
                <a:cs typeface="Calibri" panose="020F0502020204030204" pitchFamily="34" charset="0"/>
              </a:rPr>
              <a:t>Europe.</a:t>
            </a:r>
          </a:p>
          <a:p>
            <a:r>
              <a:rPr lang="en-GB" sz="1100" b="1" dirty="0">
                <a:effectLst/>
                <a:latin typeface="Calibri" panose="020F0502020204030204" pitchFamily="34" charset="0"/>
                <a:ea typeface="Times New Roman" panose="02020603050405020304" pitchFamily="18" charset="0"/>
              </a:rPr>
              <a:t>Economic benefits of tourism </a:t>
            </a:r>
            <a:r>
              <a:rPr lang="en-GB" sz="1100" dirty="0">
                <a:effectLst/>
                <a:latin typeface="Calibri" panose="020F0502020204030204" pitchFamily="34" charset="0"/>
                <a:ea typeface="Times New Roman" panose="02020603050405020304" pitchFamily="18" charset="0"/>
              </a:rPr>
              <a:t>-</a:t>
            </a:r>
            <a:r>
              <a:rPr lang="en-GB" sz="1100" dirty="0">
                <a:latin typeface="Calibri" panose="020F0502020204030204" pitchFamily="34" charset="0"/>
                <a:ea typeface="Times New Roman" panose="02020603050405020304" pitchFamily="18" charset="0"/>
              </a:rPr>
              <a:t> i</a:t>
            </a:r>
            <a:r>
              <a:rPr lang="en-GB" sz="1100" dirty="0">
                <a:effectLst/>
                <a:latin typeface="Calibri" panose="020F0502020204030204" pitchFamily="34" charset="0"/>
                <a:ea typeface="Times New Roman" panose="02020603050405020304" pitchFamily="18" charset="0"/>
              </a:rPr>
              <a:t>n 2016, tourism supported 370,000 jobs.</a:t>
            </a:r>
          </a:p>
          <a:p>
            <a:r>
              <a:rPr lang="en-GB" sz="1100" b="1" dirty="0">
                <a:effectLst/>
                <a:latin typeface="Calibri" panose="020F0502020204030204" pitchFamily="34" charset="0"/>
                <a:ea typeface="Times New Roman" panose="02020603050405020304" pitchFamily="18" charset="0"/>
              </a:rPr>
              <a:t>Social benefits of tourism- </a:t>
            </a:r>
            <a:r>
              <a:rPr lang="en-GB" sz="1100" dirty="0">
                <a:effectLst/>
                <a:latin typeface="Calibri" panose="020F0502020204030204" pitchFamily="34" charset="0"/>
                <a:ea typeface="Times New Roman" panose="02020603050405020304" pitchFamily="18" charset="0"/>
              </a:rPr>
              <a:t>4% of GDP invested in healthcare, life expectancy increased from 42 to 75; literacy rates increased from 66% to 79% (families can afford to send children to school).</a:t>
            </a:r>
          </a:p>
          <a:p>
            <a:r>
              <a:rPr lang="en-GB" sz="1100" b="1" dirty="0">
                <a:effectLst/>
                <a:latin typeface="Calibri" panose="020F0502020204030204" pitchFamily="34" charset="0"/>
                <a:ea typeface="Times New Roman" panose="02020603050405020304" pitchFamily="18" charset="0"/>
              </a:rPr>
              <a:t>Negative impacts of tourism in Tunisia</a:t>
            </a:r>
            <a:r>
              <a:rPr lang="en-GB" sz="1100" b="1" dirty="0">
                <a:latin typeface="Calibri" panose="020F0502020204030204" pitchFamily="34" charset="0"/>
                <a:ea typeface="Times New Roman" panose="02020603050405020304" pitchFamily="18" charset="0"/>
              </a:rPr>
              <a:t> - </a:t>
            </a:r>
            <a:r>
              <a:rPr lang="en-GB" sz="1100" dirty="0">
                <a:latin typeface="Calibri" panose="020F0502020204030204" pitchFamily="34" charset="0"/>
                <a:ea typeface="Times New Roman" panose="02020603050405020304" pitchFamily="18" charset="0"/>
              </a:rPr>
              <a:t>s</a:t>
            </a:r>
            <a:r>
              <a:rPr lang="en-GB" sz="1100" dirty="0">
                <a:effectLst/>
                <a:latin typeface="Calibri" panose="020F0502020204030204" pitchFamily="34" charset="0"/>
                <a:ea typeface="Times New Roman" panose="02020603050405020304" pitchFamily="18" charset="0"/>
              </a:rPr>
              <a:t>ome beaches have been polluted with untreated sewage from hotels; foreign companies like Thomas Cook send tourists to Tunisia but keep a large percentage of the profits;</a:t>
            </a:r>
            <a:r>
              <a:rPr lang="en-GB" sz="1100" dirty="0">
                <a:latin typeface="Calibri" panose="020F0502020204030204" pitchFamily="34" charset="0"/>
                <a:ea typeface="Times New Roman" panose="02020603050405020304" pitchFamily="18" charset="0"/>
              </a:rPr>
              <a:t> i</a:t>
            </a:r>
            <a:r>
              <a:rPr lang="en-GB" sz="1100" dirty="0">
                <a:effectLst/>
                <a:latin typeface="Calibri" panose="020F0502020204030204" pitchFamily="34" charset="0"/>
                <a:ea typeface="Times New Roman" panose="02020603050405020304" pitchFamily="18" charset="0"/>
              </a:rPr>
              <a:t>n 2015, two terrorist attacks reduced tourist numbers.</a:t>
            </a:r>
          </a:p>
        </p:txBody>
      </p:sp>
      <p:sp>
        <p:nvSpPr>
          <p:cNvPr id="11" name="TextBox 10">
            <a:extLst>
              <a:ext uri="{FF2B5EF4-FFF2-40B4-BE49-F238E27FC236}">
                <a16:creationId xmlns:a16="http://schemas.microsoft.com/office/drawing/2014/main" id="{65D84A11-671B-59DE-50BA-1895662AFAD9}"/>
              </a:ext>
            </a:extLst>
          </p:cNvPr>
          <p:cNvSpPr txBox="1"/>
          <p:nvPr/>
        </p:nvSpPr>
        <p:spPr>
          <a:xfrm>
            <a:off x="149115" y="4278948"/>
            <a:ext cx="2837925" cy="2462213"/>
          </a:xfrm>
          <a:prstGeom prst="rect">
            <a:avLst/>
          </a:prstGeom>
          <a:noFill/>
          <a:ln w="12700">
            <a:solidFill>
              <a:schemeClr val="tx1"/>
            </a:solidFill>
          </a:ln>
        </p:spPr>
        <p:txBody>
          <a:bodyPr wrap="square">
            <a:spAutoFit/>
          </a:bodyPr>
          <a:lstStyle/>
          <a:p>
            <a:pPr algn="ctr"/>
            <a:r>
              <a:rPr lang="en-GB" sz="1100" b="1" dirty="0">
                <a:effectLst/>
              </a:rPr>
              <a:t>Question 2: Changing economic world</a:t>
            </a:r>
          </a:p>
          <a:p>
            <a:pPr algn="ctr">
              <a:tabLst>
                <a:tab pos="2146300" algn="l"/>
              </a:tabLst>
            </a:pPr>
            <a:r>
              <a:rPr lang="en-GB" sz="1100" b="1" dirty="0">
                <a:effectLst/>
                <a:ea typeface="Times New Roman" panose="02020603050405020304" pitchFamily="18" charset="0"/>
                <a:cs typeface="Calibri" panose="020F0502020204030204" pitchFamily="34" charset="0"/>
              </a:rPr>
              <a:t>Population </a:t>
            </a:r>
            <a:r>
              <a:rPr lang="en-GB" sz="1100" b="1" u="sng" dirty="0">
                <a:effectLst/>
                <a:ea typeface="Times New Roman" panose="02020603050405020304" pitchFamily="18" charset="0"/>
                <a:cs typeface="Calibri" panose="020F0502020204030204" pitchFamily="34" charset="0"/>
              </a:rPr>
              <a:t>growth</a:t>
            </a:r>
            <a:r>
              <a:rPr lang="en-GB" sz="1100" b="1" dirty="0">
                <a:effectLst/>
                <a:ea typeface="Times New Roman" panose="02020603050405020304" pitchFamily="18" charset="0"/>
                <a:cs typeface="Calibri" panose="020F0502020204030204" pitchFamily="34" charset="0"/>
              </a:rPr>
              <a:t> in a rural area – South Cambridgeshire </a:t>
            </a:r>
          </a:p>
          <a:p>
            <a:pPr algn="ctr">
              <a:tabLst>
                <a:tab pos="2146300" algn="l"/>
              </a:tabLst>
            </a:pPr>
            <a:r>
              <a:rPr lang="en-GB" sz="1100" dirty="0">
                <a:solidFill>
                  <a:srgbClr val="000000"/>
                </a:solidFill>
                <a:ea typeface="Times New Roman" panose="02020603050405020304" pitchFamily="18" charset="0"/>
                <a:cs typeface="Calibri" panose="020F0502020204030204" pitchFamily="34" charset="0"/>
              </a:rPr>
              <a:t>P</a:t>
            </a:r>
            <a:r>
              <a:rPr lang="en-GB" sz="1100" dirty="0">
                <a:solidFill>
                  <a:srgbClr val="000000"/>
                </a:solidFill>
                <a:effectLst/>
                <a:ea typeface="Times New Roman" panose="02020603050405020304" pitchFamily="18" charset="0"/>
                <a:cs typeface="Calibri" panose="020F0502020204030204" pitchFamily="34" charset="0"/>
              </a:rPr>
              <a:t>opulation of 150,000 increasing due to migration,</a:t>
            </a:r>
            <a:r>
              <a:rPr lang="en-GB" sz="1100" dirty="0">
                <a:effectLst/>
                <a:ea typeface="Times New Roman" panose="02020603050405020304" pitchFamily="18" charset="0"/>
                <a:cs typeface="Calibri" panose="020F0502020204030204" pitchFamily="34" charset="0"/>
              </a:rPr>
              <a:t> estimated to reach 182,000 by 2031.</a:t>
            </a:r>
          </a:p>
          <a:p>
            <a:r>
              <a:rPr lang="en-GB" sz="1100" b="1" dirty="0">
                <a:effectLst/>
                <a:ea typeface="Times New Roman" panose="02020603050405020304" pitchFamily="18" charset="0"/>
                <a:cs typeface="Calibri" panose="020F0502020204030204" pitchFamily="34" charset="0"/>
              </a:rPr>
              <a:t>Social effects of increasing population</a:t>
            </a:r>
            <a:endParaRPr lang="en-GB" sz="1100" dirty="0">
              <a:effectLst/>
              <a:ea typeface="Times New Roman" panose="02020603050405020304" pitchFamily="18" charset="0"/>
            </a:endParaRPr>
          </a:p>
          <a:p>
            <a:pPr marL="171450" lvl="0" indent="-171450">
              <a:buFont typeface="Arial" panose="020B0604020202020204" pitchFamily="34" charset="0"/>
              <a:buChar char="•"/>
            </a:pPr>
            <a:r>
              <a:rPr lang="en-GB" sz="1100" dirty="0">
                <a:effectLst/>
                <a:ea typeface="Times New Roman" panose="02020603050405020304" pitchFamily="18" charset="0"/>
                <a:cs typeface="Calibri" panose="020F0502020204030204" pitchFamily="34" charset="0"/>
              </a:rPr>
              <a:t>80% car ownership increases traffic and reduces demand for public transport.</a:t>
            </a:r>
            <a:endParaRPr lang="en-GB" sz="1100" dirty="0">
              <a:effectLst/>
              <a:ea typeface="Times New Roman" panose="02020603050405020304" pitchFamily="18" charset="0"/>
            </a:endParaRPr>
          </a:p>
          <a:p>
            <a:pPr marL="171450" indent="-171450">
              <a:buFont typeface="Arial" panose="020B0604020202020204" pitchFamily="34" charset="0"/>
              <a:buChar char="•"/>
            </a:pPr>
            <a:r>
              <a:rPr lang="en-GB" sz="1100" dirty="0">
                <a:ea typeface="Times New Roman" panose="02020603050405020304" pitchFamily="18" charset="0"/>
                <a:cs typeface="Calibri" panose="020F0502020204030204" pitchFamily="34" charset="0"/>
              </a:rPr>
              <a:t>I</a:t>
            </a:r>
            <a:r>
              <a:rPr lang="en-GB" sz="1100" dirty="0">
                <a:effectLst/>
                <a:ea typeface="Times New Roman" panose="02020603050405020304" pitchFamily="18" charset="0"/>
                <a:cs typeface="Calibri" panose="020F0502020204030204" pitchFamily="34" charset="0"/>
              </a:rPr>
              <a:t>ncreased pressure on local services e.g. longer wait times for GP appointments.</a:t>
            </a:r>
          </a:p>
          <a:p>
            <a:pPr lvl="0"/>
            <a:r>
              <a:rPr lang="en-GB" sz="1100" b="1" dirty="0">
                <a:effectLst/>
                <a:ea typeface="Times New Roman" panose="02020603050405020304" pitchFamily="18" charset="0"/>
                <a:cs typeface="Calibri" panose="020F0502020204030204" pitchFamily="34" charset="0"/>
              </a:rPr>
              <a:t>Economic effects of increasing population </a:t>
            </a:r>
            <a:endParaRPr lang="en-GB" sz="1100" dirty="0">
              <a:effectLst/>
              <a:ea typeface="Times New Roman" panose="02020603050405020304" pitchFamily="18" charset="0"/>
            </a:endParaRPr>
          </a:p>
          <a:p>
            <a:pPr marL="171450" lvl="0" indent="-171450">
              <a:buFont typeface="Arial" panose="020B0604020202020204" pitchFamily="34" charset="0"/>
              <a:buChar char="•"/>
            </a:pPr>
            <a:r>
              <a:rPr lang="en-GB" sz="1100" dirty="0">
                <a:effectLst/>
                <a:ea typeface="Times New Roman" panose="02020603050405020304" pitchFamily="18" charset="0"/>
                <a:cs typeface="Calibri" panose="020F0502020204030204" pitchFamily="34" charset="0"/>
              </a:rPr>
              <a:t>South Cambridgeshire has high petrol prices in the country due to high demand.</a:t>
            </a:r>
          </a:p>
        </p:txBody>
      </p:sp>
      <p:sp>
        <p:nvSpPr>
          <p:cNvPr id="12" name="TextBox 11">
            <a:extLst>
              <a:ext uri="{FF2B5EF4-FFF2-40B4-BE49-F238E27FC236}">
                <a16:creationId xmlns:a16="http://schemas.microsoft.com/office/drawing/2014/main" id="{51F782B6-7B47-DCA3-00EC-4F975C947013}"/>
              </a:ext>
            </a:extLst>
          </p:cNvPr>
          <p:cNvSpPr txBox="1"/>
          <p:nvPr/>
        </p:nvSpPr>
        <p:spPr>
          <a:xfrm>
            <a:off x="5953758" y="3588237"/>
            <a:ext cx="2286002" cy="3139321"/>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Times New Roman" panose="02020603050405020304" pitchFamily="18" charset="0"/>
                <a:cs typeface="Calibri" panose="020F0502020204030204" pitchFamily="34" charset="0"/>
              </a:rPr>
              <a:t>Improvements in UK transport infrastructure</a:t>
            </a:r>
          </a:p>
          <a:p>
            <a:r>
              <a:rPr lang="en-GB" sz="1100" b="1" dirty="0">
                <a:effectLst/>
                <a:latin typeface="Calibri" panose="020F0502020204030204" pitchFamily="34" charset="0"/>
                <a:ea typeface="Times New Roman" panose="02020603050405020304" pitchFamily="18" charset="0"/>
                <a:cs typeface="Calibri" panose="020F0502020204030204" pitchFamily="34" charset="0"/>
              </a:rPr>
              <a:t>Road improvements</a:t>
            </a:r>
            <a:r>
              <a:rPr lang="en-GB" sz="1100" b="1" dirty="0">
                <a:latin typeface="Calibri" panose="020F0502020204030204" pitchFamily="34" charset="0"/>
                <a:ea typeface="Times New Roman" panose="02020603050405020304" pitchFamily="18" charset="0"/>
              </a:rPr>
              <a:t> (s</a:t>
            </a:r>
            <a:r>
              <a:rPr lang="en-GB" sz="11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mart motorways</a:t>
            </a:r>
            <a:r>
              <a:rPr lang="en-GB"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technology is used to monitor traffic and reduce congestion but </a:t>
            </a:r>
            <a:r>
              <a:rPr lang="en-GB" sz="1100" dirty="0">
                <a:solidFill>
                  <a:srgbClr val="000000"/>
                </a:solidFill>
                <a:effectLst/>
                <a:latin typeface="Calibri" panose="020F0502020204030204" pitchFamily="34" charset="0"/>
                <a:ea typeface="Times New Roman" panose="02020603050405020304" pitchFamily="18" charset="0"/>
              </a:rPr>
              <a:t>the removal of the hard shoulder means vehicles that break down are stranded in fast-flowing traffic. </a:t>
            </a:r>
          </a:p>
          <a:p>
            <a:pPr lvl="0"/>
            <a:r>
              <a:rPr lang="en-GB" sz="1100" b="1" dirty="0">
                <a:effectLst/>
              </a:rPr>
              <a:t>Rail improvements (HS2) </a:t>
            </a:r>
            <a:r>
              <a:rPr lang="en-GB" sz="1100" dirty="0">
                <a:effectLst/>
              </a:rPr>
              <a:t>- a planned high-speed rail network from London to Birmingham and Manchester. </a:t>
            </a:r>
            <a:r>
              <a:rPr lang="en-GB" sz="1100" dirty="0"/>
              <a:t>E</a:t>
            </a:r>
            <a:r>
              <a:rPr lang="en-GB" sz="1100" dirty="0">
                <a:effectLst/>
              </a:rPr>
              <a:t>xpected to be completed by 2040. </a:t>
            </a:r>
            <a:r>
              <a:rPr lang="en-GB" sz="1100" dirty="0"/>
              <a:t>A</a:t>
            </a:r>
            <a:r>
              <a:rPr lang="en-GB" sz="1100" dirty="0">
                <a:effectLst/>
              </a:rPr>
              <a:t>ims to spread wealth from the south to the north through the multiplier effect. Budget was £36 billion but likely to increase to over £100 billion.</a:t>
            </a:r>
            <a:endParaRPr lang="en-GB" sz="1100" dirty="0">
              <a:effectLst/>
              <a:ea typeface="Times New Roman" panose="02020603050405020304" pitchFamily="18" charset="0"/>
            </a:endParaRPr>
          </a:p>
        </p:txBody>
      </p:sp>
      <p:sp>
        <p:nvSpPr>
          <p:cNvPr id="14" name="TextBox 13">
            <a:extLst>
              <a:ext uri="{FF2B5EF4-FFF2-40B4-BE49-F238E27FC236}">
                <a16:creationId xmlns:a16="http://schemas.microsoft.com/office/drawing/2014/main" id="{320D5ACD-FCA4-B397-A5D9-AEAA00CD26ED}"/>
              </a:ext>
            </a:extLst>
          </p:cNvPr>
          <p:cNvSpPr txBox="1"/>
          <p:nvPr/>
        </p:nvSpPr>
        <p:spPr>
          <a:xfrm>
            <a:off x="3108961" y="4282703"/>
            <a:ext cx="2722876" cy="2462213"/>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Times New Roman" panose="02020603050405020304" pitchFamily="18" charset="0"/>
                <a:cs typeface="Calibri" panose="020F0502020204030204" pitchFamily="34" charset="0"/>
              </a:rPr>
              <a:t>Population </a:t>
            </a:r>
            <a:r>
              <a:rPr lang="en-GB" sz="1100" b="1" u="sng" dirty="0">
                <a:effectLst/>
                <a:latin typeface="Calibri" panose="020F0502020204030204" pitchFamily="34" charset="0"/>
                <a:ea typeface="Times New Roman" panose="02020603050405020304" pitchFamily="18" charset="0"/>
                <a:cs typeface="Calibri" panose="020F0502020204030204" pitchFamily="34" charset="0"/>
              </a:rPr>
              <a:t>decline</a:t>
            </a:r>
            <a:r>
              <a:rPr lang="en-GB" sz="1100" b="1" dirty="0">
                <a:effectLst/>
                <a:latin typeface="Calibri" panose="020F0502020204030204" pitchFamily="34" charset="0"/>
                <a:ea typeface="Times New Roman" panose="02020603050405020304" pitchFamily="18" charset="0"/>
                <a:cs typeface="Calibri" panose="020F0502020204030204" pitchFamily="34" charset="0"/>
              </a:rPr>
              <a:t> in a rural area: Outer Hebrides</a:t>
            </a:r>
            <a:r>
              <a:rPr lang="en-GB" sz="1100" b="1" dirty="0">
                <a:latin typeface="Calibri" panose="020F0502020204030204" pitchFamily="34" charset="0"/>
                <a:ea typeface="Times New Roman" panose="02020603050405020304" pitchFamily="18" charset="0"/>
              </a:rPr>
              <a:t> –</a:t>
            </a:r>
            <a:r>
              <a:rPr lang="en-GB" sz="1100" dirty="0">
                <a:latin typeface="Calibri" panose="020F0502020204030204" pitchFamily="34" charset="0"/>
                <a:ea typeface="Times New Roman" panose="02020603050405020304" pitchFamily="18" charset="0"/>
                <a:cs typeface="Calibri" panose="020F0502020204030204" pitchFamily="34" charset="0"/>
              </a:rPr>
              <a:t> </a:t>
            </a:r>
            <a:r>
              <a:rPr lang="en-GB" sz="1100" dirty="0">
                <a:effectLst/>
                <a:latin typeface="Calibri" panose="020F0502020204030204" pitchFamily="34" charset="0"/>
                <a:ea typeface="Times New Roman" panose="02020603050405020304" pitchFamily="18" charset="0"/>
                <a:cs typeface="Calibri" panose="020F0502020204030204" pitchFamily="34" charset="0"/>
              </a:rPr>
              <a:t>chain of 65 islands off north west coast of Scotland. </a:t>
            </a:r>
            <a:r>
              <a:rPr lang="en-GB" sz="1100" dirty="0">
                <a:latin typeface="Calibri" panose="020F0502020204030204" pitchFamily="34" charset="0"/>
                <a:ea typeface="Times New Roman" panose="02020603050405020304" pitchFamily="18" charset="0"/>
                <a:cs typeface="Calibri" panose="020F0502020204030204" pitchFamily="34" charset="0"/>
              </a:rPr>
              <a:t>P</a:t>
            </a:r>
            <a:r>
              <a:rPr lang="en-GB" sz="1100" dirty="0">
                <a:effectLst/>
                <a:latin typeface="Calibri" panose="020F0502020204030204" pitchFamily="34" charset="0"/>
                <a:ea typeface="Times New Roman" panose="02020603050405020304" pitchFamily="18" charset="0"/>
                <a:cs typeface="Calibri" panose="020F0502020204030204" pitchFamily="34" charset="0"/>
              </a:rPr>
              <a:t>opulation 27,400 (was 46,000 in 1901) as young people moved away for work.</a:t>
            </a:r>
          </a:p>
          <a:p>
            <a:r>
              <a:rPr lang="en-GB" sz="1100" b="1" dirty="0">
                <a:effectLst/>
                <a:latin typeface="Calibri" panose="020F0502020204030204" pitchFamily="34" charset="0"/>
                <a:ea typeface="Times New Roman" panose="02020603050405020304" pitchFamily="18" charset="0"/>
              </a:rPr>
              <a:t>Social effects of a declining population</a:t>
            </a:r>
            <a:endParaRPr lang="en-GB" sz="1100" b="1" dirty="0">
              <a:latin typeface="Calibri" panose="020F0502020204030204" pitchFamily="34" charset="0"/>
              <a:ea typeface="Times New Roman" panose="02020603050405020304" pitchFamily="18" charset="0"/>
              <a:cs typeface="Calibri" panose="020F0502020204030204" pitchFamily="34" charset="0"/>
            </a:endParaRPr>
          </a:p>
          <a:p>
            <a:pPr marL="171450" lvl="0" indent="-171450">
              <a:buFont typeface="Arial" panose="020B0604020202020204" pitchFamily="34" charset="0"/>
              <a:buChar char="•"/>
            </a:pPr>
            <a:r>
              <a:rPr lang="en-GB" sz="1100" dirty="0">
                <a:latin typeface="Calibri" panose="020F0502020204030204" pitchFamily="34" charset="0"/>
                <a:ea typeface="Times New Roman" panose="02020603050405020304" pitchFamily="18" charset="0"/>
                <a:cs typeface="Calibri" panose="020F0502020204030204" pitchFamily="34" charset="0"/>
              </a:rPr>
              <a:t>N</a:t>
            </a:r>
            <a:r>
              <a:rPr lang="en-GB" sz="1100" dirty="0">
                <a:effectLst/>
                <a:latin typeface="Calibri" panose="020F0502020204030204" pitchFamily="34" charset="0"/>
                <a:ea typeface="Times New Roman" panose="02020603050405020304" pitchFamily="18" charset="0"/>
                <a:cs typeface="Calibri" panose="020F0502020204030204" pitchFamily="34" charset="0"/>
              </a:rPr>
              <a:t>umber of school children expected to fall over the next few years leading to school closures. </a:t>
            </a:r>
            <a:endParaRPr lang="en-GB" sz="1100" dirty="0">
              <a:latin typeface="Calibri" panose="020F0502020204030204" pitchFamily="34" charset="0"/>
              <a:ea typeface="Times New Roman" panose="02020603050405020304" pitchFamily="18" charset="0"/>
              <a:cs typeface="Calibri" panose="020F0502020204030204" pitchFamily="34" charset="0"/>
            </a:endParaRPr>
          </a:p>
          <a:p>
            <a:pPr marL="171450" lvl="0" indent="-171450">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rPr>
              <a:t>Ageing population with few young people could lead to care issues in the future.</a:t>
            </a:r>
            <a:endParaRPr lang="en-GB" sz="1100" b="1" dirty="0">
              <a:effectLst/>
              <a:latin typeface="Calibri" panose="020F0502020204030204" pitchFamily="34" charset="0"/>
              <a:ea typeface="Times New Roman" panose="02020603050405020304" pitchFamily="18" charset="0"/>
              <a:cs typeface="Calibri" panose="020F0502020204030204" pitchFamily="34" charset="0"/>
            </a:endParaRPr>
          </a:p>
          <a:p>
            <a:r>
              <a:rPr lang="en-GB" sz="1100" b="1" dirty="0">
                <a:effectLst/>
                <a:latin typeface="Calibri" panose="020F0502020204030204" pitchFamily="34" charset="0"/>
                <a:ea typeface="Times New Roman" panose="02020603050405020304" pitchFamily="18" charset="0"/>
              </a:rPr>
              <a:t>Economic effects of a declining population</a:t>
            </a:r>
            <a:endParaRPr lang="en-GB" sz="1100" b="1" dirty="0">
              <a:latin typeface="Calibri" panose="020F0502020204030204" pitchFamily="34" charset="0"/>
              <a:ea typeface="Times New Roman" panose="02020603050405020304" pitchFamily="18" charset="0"/>
              <a:cs typeface="Calibri" panose="020F0502020204030204" pitchFamily="34" charset="0"/>
            </a:endParaRPr>
          </a:p>
          <a:p>
            <a:pPr marL="171450" lvl="0" indent="-171450">
              <a:spcAft>
                <a:spcPts val="1000"/>
              </a:spcAft>
              <a:buFont typeface="Arial" panose="020B0604020202020204" pitchFamily="34" charset="0"/>
              <a:buChar char="•"/>
            </a:pPr>
            <a:r>
              <a:rPr lang="en-GB" sz="1100" dirty="0">
                <a:effectLst/>
                <a:latin typeface="Calibri" panose="020F0502020204030204" pitchFamily="34" charset="0"/>
                <a:ea typeface="Times New Roman" panose="02020603050405020304" pitchFamily="18" charset="0"/>
                <a:cs typeface="Calibri" panose="020F0502020204030204" pitchFamily="34" charset="0"/>
              </a:rPr>
              <a:t>Essential services like post offices and bus services have closed or reduced.</a:t>
            </a:r>
            <a:endParaRPr lang="en-GB" sz="1100" dirty="0">
              <a:effectLst/>
              <a:latin typeface="Calibri" panose="020F0502020204030204" pitchFamily="34" charset="0"/>
              <a:ea typeface="Times New Roman" panose="02020603050405020304" pitchFamily="18" charset="0"/>
            </a:endParaRPr>
          </a:p>
        </p:txBody>
      </p:sp>
      <p:sp>
        <p:nvSpPr>
          <p:cNvPr id="18" name="TextBox 17">
            <a:extLst>
              <a:ext uri="{FF2B5EF4-FFF2-40B4-BE49-F238E27FC236}">
                <a16:creationId xmlns:a16="http://schemas.microsoft.com/office/drawing/2014/main" id="{CED39CB4-8FA7-D71C-ABE5-371664DA1F13}"/>
              </a:ext>
            </a:extLst>
          </p:cNvPr>
          <p:cNvSpPr txBox="1"/>
          <p:nvPr/>
        </p:nvSpPr>
        <p:spPr>
          <a:xfrm>
            <a:off x="8321036" y="3588237"/>
            <a:ext cx="3721848" cy="3139321"/>
          </a:xfrm>
          <a:prstGeom prst="rect">
            <a:avLst/>
          </a:prstGeom>
          <a:noFill/>
          <a:ln w="12700">
            <a:solidFill>
              <a:schemeClr val="tx1"/>
            </a:solidFill>
          </a:ln>
        </p:spPr>
        <p:txBody>
          <a:bodyPr wrap="square">
            <a:spAutoFit/>
          </a:bodyPr>
          <a:lstStyle/>
          <a:p>
            <a:pPr algn="ctr"/>
            <a:r>
              <a:rPr lang="en-GB" sz="1100" b="1" dirty="0">
                <a:effectLst/>
                <a:latin typeface="Calibri" panose="020F0502020204030204" pitchFamily="34" charset="0"/>
                <a:ea typeface="Times New Roman" panose="02020603050405020304" pitchFamily="18" charset="0"/>
                <a:cs typeface="Calibri" panose="020F0502020204030204" pitchFamily="34" charset="0"/>
              </a:rPr>
              <a:t>Question 6: Energy</a:t>
            </a:r>
          </a:p>
          <a:p>
            <a:pPr algn="ctr"/>
            <a:r>
              <a:rPr lang="en-GB" sz="1100" b="1" dirty="0">
                <a:latin typeface="Calibri" panose="020F0502020204030204" pitchFamily="34" charset="0"/>
                <a:ea typeface="Times New Roman" panose="02020603050405020304" pitchFamily="18" charset="0"/>
                <a:cs typeface="Calibri" panose="020F0502020204030204" pitchFamily="34" charset="0"/>
              </a:rPr>
              <a:t>E</a:t>
            </a:r>
            <a:r>
              <a:rPr lang="en-GB" sz="1100" b="1" dirty="0">
                <a:effectLst/>
                <a:latin typeface="Calibri" panose="020F0502020204030204" pitchFamily="34" charset="0"/>
                <a:ea typeface="Times New Roman" panose="02020603050405020304" pitchFamily="18" charset="0"/>
              </a:rPr>
              <a:t>xample of a fossil fuel – fracking (shale gas)</a:t>
            </a:r>
            <a:endParaRPr lang="en-GB" sz="1100" dirty="0">
              <a:effectLst/>
              <a:latin typeface="Calibri" panose="020F0502020204030204" pitchFamily="34" charset="0"/>
              <a:ea typeface="Times New Roman" panose="02020603050405020304" pitchFamily="18" charset="0"/>
            </a:endParaRPr>
          </a:p>
          <a:p>
            <a:pPr algn="just"/>
            <a:r>
              <a:rPr lang="en-GB" sz="1100" dirty="0">
                <a:effectLst/>
                <a:latin typeface="Calibri" panose="020F0502020204030204" pitchFamily="34" charset="0"/>
                <a:ea typeface="Times New Roman" panose="02020603050405020304" pitchFamily="18" charset="0"/>
              </a:rPr>
              <a:t>Fracking is where water and chemicals are used to extract shale gas from rocks deep underground.  </a:t>
            </a:r>
          </a:p>
          <a:p>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Advantages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shale gas is cleaner to burn than coal; reduces need to import gas; </a:t>
            </a:r>
            <a:r>
              <a:rPr lang="en-US" sz="1100" dirty="0">
                <a:latin typeface="Calibri" panose="020F0502020204030204" pitchFamily="34" charset="0"/>
                <a:ea typeface="Times New Roman" panose="02020603050405020304" pitchFamily="18" charset="0"/>
                <a:cs typeface="Times New Roman" panose="02020603050405020304" pitchFamily="18" charset="0"/>
              </a:rPr>
              <a:t>creates</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jobs in the energy industry.</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Disadvantages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can pollute water supplies if chemicals leak into water sources and can cause minor earthquakes.</a:t>
            </a:r>
          </a:p>
          <a:p>
            <a:pPr algn="ctr"/>
            <a:r>
              <a:rPr lang="en-GB" sz="1100" b="1" dirty="0">
                <a:effectLst/>
                <a:latin typeface="Calibri" panose="020F0502020204030204" pitchFamily="34" charset="0"/>
                <a:ea typeface="Times New Roman" panose="02020603050405020304" pitchFamily="18" charset="0"/>
                <a:cs typeface="Arial" panose="020B0604020202020204" pitchFamily="34" charset="0"/>
              </a:rPr>
              <a:t>Example of a sustainable local renewable energy scheme in an LIC – Micro Hydro Scheme, Ghandruk, Nepal</a:t>
            </a:r>
            <a:endParaRPr lang="en-GB" sz="1100" dirty="0">
              <a:effectLst/>
              <a:latin typeface="Calibri" panose="020F0502020204030204" pitchFamily="34" charset="0"/>
              <a:ea typeface="Times New Roman" panose="02020603050405020304" pitchFamily="18" charset="0"/>
            </a:endParaRPr>
          </a:p>
          <a:p>
            <a:r>
              <a:rPr lang="en-GB" sz="1100" dirty="0">
                <a:effectLst/>
                <a:latin typeface="Calibri" panose="020F0502020204030204" pitchFamily="34" charset="0"/>
                <a:ea typeface="Times New Roman" panose="02020603050405020304" pitchFamily="18" charset="0"/>
                <a:cs typeface="Arial" panose="020B0604020202020204" pitchFamily="34" charset="0"/>
              </a:rPr>
              <a:t>Ghandruk is a village in the Himalayan mountains and has benefitted from a small hydro-electricity power plant. </a:t>
            </a:r>
          </a:p>
          <a:p>
            <a:r>
              <a:rPr lang="en-GB" sz="1100" b="1" dirty="0">
                <a:effectLst/>
                <a:latin typeface="Calibri" panose="020F0502020204030204" pitchFamily="34" charset="0"/>
                <a:ea typeface="Times New Roman" panose="02020603050405020304" pitchFamily="18" charset="0"/>
              </a:rPr>
              <a:t>Social benefits </a:t>
            </a:r>
            <a:r>
              <a:rPr lang="en-GB" sz="1100" dirty="0">
                <a:effectLst/>
                <a:latin typeface="Calibri" panose="020F0502020204030204" pitchFamily="34" charset="0"/>
                <a:ea typeface="Times New Roman" panose="02020603050405020304" pitchFamily="18" charset="0"/>
              </a:rPr>
              <a:t>- energy is used for cooking and heating water which has improved the personal hygiene of local people; medicines can be refrigerated in the local health centre. </a:t>
            </a:r>
          </a:p>
          <a:p>
            <a:pPr>
              <a:spcAft>
                <a:spcPts val="1000"/>
              </a:spcAft>
            </a:pPr>
            <a:r>
              <a:rPr lang="en-GB" sz="1100" b="1" dirty="0">
                <a:effectLst/>
                <a:latin typeface="Calibri" panose="020F0502020204030204" pitchFamily="34" charset="0"/>
                <a:ea typeface="Times New Roman" panose="02020603050405020304" pitchFamily="18" charset="0"/>
              </a:rPr>
              <a:t>Economic benefits </a:t>
            </a:r>
            <a:r>
              <a:rPr lang="en-GB" sz="1100" dirty="0">
                <a:effectLst/>
                <a:latin typeface="Calibri" panose="020F0502020204030204" pitchFamily="34" charset="0"/>
                <a:ea typeface="Times New Roman" panose="02020603050405020304" pitchFamily="18" charset="0"/>
              </a:rPr>
              <a:t>- hotels can use electricity to power washing machines, fridges and microwaves so </a:t>
            </a:r>
            <a:r>
              <a:rPr lang="en-GB" sz="1100" dirty="0">
                <a:latin typeface="Calibri" panose="020F0502020204030204" pitchFamily="34" charset="0"/>
                <a:ea typeface="Times New Roman" panose="02020603050405020304" pitchFamily="18" charset="0"/>
              </a:rPr>
              <a:t>t</a:t>
            </a:r>
            <a:r>
              <a:rPr lang="en-GB" sz="1100" dirty="0">
                <a:effectLst/>
                <a:latin typeface="Calibri" panose="020F0502020204030204" pitchFamily="34" charset="0"/>
                <a:ea typeface="Times New Roman" panose="02020603050405020304" pitchFamily="18" charset="0"/>
              </a:rPr>
              <a:t>ourists are more likely to stay and spend money in the local area.</a:t>
            </a:r>
          </a:p>
        </p:txBody>
      </p:sp>
    </p:spTree>
    <p:extLst>
      <p:ext uri="{BB962C8B-B14F-4D97-AF65-F5344CB8AC3E}">
        <p14:creationId xmlns:p14="http://schemas.microsoft.com/office/powerpoint/2010/main" val="1074686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ad6126b-2232-40d5-980a-379d6bf6430d" xsi:nil="true"/>
    <lcf76f155ced4ddcb4097134ff3c332f xmlns="18fe2d6c-0df0-45db-811d-fc008624a79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99F50131407E4BB96FEB38E53A0E26" ma:contentTypeVersion="17" ma:contentTypeDescription="Create a new document." ma:contentTypeScope="" ma:versionID="0a5a4a8f2a8e9cb2c0aa33640d4a5f1f">
  <xsd:schema xmlns:xsd="http://www.w3.org/2001/XMLSchema" xmlns:xs="http://www.w3.org/2001/XMLSchema" xmlns:p="http://schemas.microsoft.com/office/2006/metadata/properties" xmlns:ns2="18fe2d6c-0df0-45db-811d-fc008624a79f" xmlns:ns3="1ad6126b-2232-40d5-980a-379d6bf6430d" targetNamespace="http://schemas.microsoft.com/office/2006/metadata/properties" ma:root="true" ma:fieldsID="7d381c97082b8251c1a1a8d863ff29fb" ns2:_="" ns3:_="">
    <xsd:import namespace="18fe2d6c-0df0-45db-811d-fc008624a79f"/>
    <xsd:import namespace="1ad6126b-2232-40d5-980a-379d6bf643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fe2d6c-0df0-45db-811d-fc008624a7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23b96d4-f1d9-4996-b9c2-0f0b546e95fc"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d6126b-2232-40d5-980a-379d6bf6430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0e33877-0d9c-4448-a081-bfbc8db18336}" ma:internalName="TaxCatchAll" ma:showField="CatchAllData" ma:web="1ad6126b-2232-40d5-980a-379d6bf6430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D110C0-EAEF-433A-81FA-F3B9AEF7F80D}">
  <ds:schemaRefs>
    <ds:schemaRef ds:uri="http://schemas.microsoft.com/office/2006/metadata/properties"/>
    <ds:schemaRef ds:uri="http://schemas.microsoft.com/office/infopath/2007/PartnerControls"/>
    <ds:schemaRef ds:uri="1ad6126b-2232-40d5-980a-379d6bf6430d"/>
    <ds:schemaRef ds:uri="18fe2d6c-0df0-45db-811d-fc008624a79f"/>
  </ds:schemaRefs>
</ds:datastoreItem>
</file>

<file path=customXml/itemProps2.xml><?xml version="1.0" encoding="utf-8"?>
<ds:datastoreItem xmlns:ds="http://schemas.openxmlformats.org/officeDocument/2006/customXml" ds:itemID="{939167C6-DE0B-4F12-B0E0-CFE424FA6E1E}">
  <ds:schemaRefs>
    <ds:schemaRef ds:uri="http://schemas.microsoft.com/sharepoint/v3/contenttype/forms"/>
  </ds:schemaRefs>
</ds:datastoreItem>
</file>

<file path=customXml/itemProps3.xml><?xml version="1.0" encoding="utf-8"?>
<ds:datastoreItem xmlns:ds="http://schemas.openxmlformats.org/officeDocument/2006/customXml" ds:itemID="{A4A6BF96-F463-4E5B-B179-F2500E072B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fe2d6c-0df0-45db-811d-fc008624a79f"/>
    <ds:schemaRef ds:uri="1ad6126b-2232-40d5-980a-379d6bf643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464</TotalTime>
  <Words>3786</Words>
  <Application>Microsoft Office PowerPoint</Application>
  <PresentationFormat>Widescreen</PresentationFormat>
  <Paragraphs>227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Kitson - Staff - DKA</dc:creator>
  <cp:lastModifiedBy>Steven Kitson - Staff - DKA</cp:lastModifiedBy>
  <cp:revision>5</cp:revision>
  <dcterms:created xsi:type="dcterms:W3CDTF">2023-04-14T11:40:29Z</dcterms:created>
  <dcterms:modified xsi:type="dcterms:W3CDTF">2024-02-06T19:59:20Z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0x0101002599F50131407E4BB96FEB38E53A0E26</vt:lpwstr>
  </property>
</Properties>
</file>